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/>
  <p:cmAuthor id="2" name="Administrator" initials="A" lastIdx="0" clrIdx="1"/>
  <p:cmAuthor id="3" name="王 胄" initials="王" lastIdx="0" clrIdx="2"/>
  <p:cmAuthor id="4" name="未知用户38" initials="未" lastIdx="0" clrIdx="3"/>
  <p:cmAuthor id="5" name="tong" initials="t" lastIdx="0" clrIdx="4"/>
  <p:cmAuthor id="6" name="未知用户39" initials="未" lastIdx="0" clrIdx="5"/>
  <p:cmAuthor id="7" name="zwq zwq" initials="zz" lastIdx="0" clrIdx="6"/>
  <p:cmAuthor id="8" name="Admin" initials="A" lastIdx="0" clrIdx="7"/>
  <p:cmAuthor id="9" name="宋洁然" initials="宋" lastIdx="0" clrIdx="8"/>
  <p:cmAuthor id="10" name="Chun Chung YEH" initials="C" lastIdx="0" clrIdx="9"/>
  <p:cmAuthor id="11" name="ming qiu" initials="m" lastIdx="0" clrIdx="10"/>
  <p:cmAuthor id="12" name="Author" initials="A" lastIdx="0" clrIdx="11"/>
  <p:cmAuthor id="13" name="Vicky" initials="V" lastIdx="0" clrIdx="12"/>
  <p:cmAuthor id="14" name="Jiajia Wen (Bei Jing Di Mei Jia Yi Shu Ju)" initials="JW(JDMJYSJ" lastIdx="0" clrIdx="13"/>
  <p:cmAuthor id="15" name="刘云轩" initials="刘" lastIdx="0" clrIdx="14"/>
  <p:cmAuthor id="16" name="池 蓬伟" initials="池" lastIdx="0" clrIdx="15"/>
  <p:cmAuthor id="17" name="sharon" initials="s" lastIdx="0" clrIdx="16"/>
  <p:cmAuthor id="18" name="书 陈" initials="书" lastIdx="0" clrIdx="17"/>
  <p:cmAuthor id="19" name="未知的使用者81" initials="未" lastIdx="0" clrIdx="18"/>
  <p:cmAuthor id="20" name="john" initials="j" lastIdx="0" clrIdx="19"/>
  <p:cmAuthor id="21" name="锦 程" initials="锦" lastIdx="0" clrIdx="20"/>
  <p:cmAuthor id="22" name="dell" initials="d" lastIdx="0" clrIdx="21"/>
  <p:cmAuthor id="23" name="未知用户35" initials="未" lastIdx="0" clrIdx="22"/>
  <p:cmAuthor id="24" name="123" initials="1" lastIdx="0" clrIdx="23"/>
  <p:cmAuthor id="25" name="高飞" initials="高" lastIdx="0" clrIdx="24"/>
  <p:cmAuthor id="26" name="未知用户111" initials="未" lastIdx="0" clrIdx="25"/>
  <p:cmAuthor id="27" name="未定义" initials="未" lastIdx="0" clrIdx="26"/>
  <p:cmAuthor id="28" name="hedaxiaopeng@126.com" initials="h" lastIdx="0" clrIdx="27"/>
  <p:cmAuthor id="29" name="alpha" initials="a" lastIdx="0" clrIdx="28"/>
  <p:cmAuthor id="30" name="Grace Liu" initials="GL" lastIdx="0" clrIdx="29"/>
  <p:cmAuthor id="31" name="未知用户37" initials="未" lastIdx="0" clrIdx="30"/>
  <p:cmAuthor id="32" name="872250788@qq.com" initials="8" lastIdx="0" clrIdx="31"/>
  <p:cmAuthor id="33" name="917468635@qq.com" initials="9" lastIdx="0" clrIdx="32"/>
  <p:cmAuthor id="34" name="涛 李" initials="涛" lastIdx="0" clrIdx="33"/>
  <p:cmAuthor id="35" name="未知的使用者75" initials="未" lastIdx="0" clrIdx="34"/>
  <p:cmAuthor id="36" name="商 晋" initials="商" lastIdx="0" clrIdx="35"/>
  <p:cmAuthor id="37" name="未知的使用者77" initials="未" lastIdx="0" clrIdx="36"/>
  <p:cmAuthor id="38" name="雪婷 冀" initials="雪婷" lastIdx="0" clrIdx="37"/>
  <p:cmAuthor id="39" name="未知的使用者78" initials="未" lastIdx="0" clrIdx="38"/>
  <p:cmAuthor id="40" name="李振宇" initials="李" lastIdx="0" clrIdx="39"/>
  <p:cmAuthor id="41" name="未知的使用者79" initials="未" lastIdx="0" clrIdx="40"/>
  <p:cmAuthor id="42" name="nine" initials="n" lastIdx="0" clrIdx="41"/>
  <p:cmAuthor id="43" name="未知的使用者80" initials="未" lastIdx="0" clrIdx="42"/>
  <p:cmAuthor id="44" name="邹洋" initials="邹" lastIdx="0" clrIdx="43"/>
  <p:cmAuthor id="45" name="未知的使用者82" initials="未" lastIdx="0" clrIdx="44"/>
  <p:cmAuthor id="46" name="王志刚" initials="王" lastIdx="0" clrIdx="45"/>
  <p:cmAuthor id="47" name="未知的使用者83" initials="未" lastIdx="0" clrIdx="46"/>
  <p:cmAuthor id="48" name="未知用户13" initials="未" lastIdx="0" clrIdx="47"/>
  <p:cmAuthor id="49" name="未知的使用者84" initials="未" lastIdx="0" clrIdx="48"/>
  <p:cmAuthor id="50" name="未知用户5" initials="未" lastIdx="0" clrIdx="49"/>
  <p:cmAuthor id="51" name="未知的使用者85" initials="未" lastIdx="0" clrIdx="50"/>
  <p:cmAuthor id="52" name="yangkun" initials="y" lastIdx="0" clrIdx="51"/>
  <p:cmAuthor id="53" name="未知的使用者87" initials="未" lastIdx="0" clrIdx="52"/>
  <p:cmAuthor id="54" name="王明明" initials="王" lastIdx="0" clrIdx="53"/>
  <p:cmAuthor id="55" name="未知的使用者90" initials="未" lastIdx="0" clrIdx="54"/>
  <p:cmAuthor id="56" name="Lenovo User" initials="L" lastIdx="0" clrIdx="55"/>
  <p:cmAuthor id="57" name="未知的使用者91" initials="未" lastIdx="0" clrIdx="56"/>
  <p:cmAuthor id="58" name="hys2" initials="h" lastIdx="0" clrIdx="57"/>
  <p:cmAuthor id="59" name="CHRISYU" initials="C" lastIdx="0" clrIdx="58"/>
  <p:cmAuthor id="60" name="赵琦" initials="赵" lastIdx="0" clrIdx="59"/>
  <p:cmAuthor id="61" name="liucunri" initials="l" lastIdx="0" clrIdx="60"/>
  <p:cmAuthor id="62" name="朱绍春" initials="朱" lastIdx="0" clrIdx="61"/>
  <p:cmAuthor id="63" name="Unknown User48" initials="U" lastIdx="0" clrIdx="62"/>
  <p:cmAuthor id="64" name="番茄花园" initials="番" lastIdx="0" clrIdx="63"/>
  <p:cmAuthor id="65" name="Unknown User52" initials="U" lastIdx="0" clrIdx="64"/>
  <p:cmAuthor id="66" name="朱悦龙" initials="朱" lastIdx="0" clrIdx="65"/>
  <p:cmAuthor id="67" name="Unknown User50" initials="U" lastIdx="0" clrIdx="66"/>
  <p:cmAuthor id="68" name="evil" initials="e" lastIdx="0" clrIdx="67"/>
  <p:cmAuthor id="69" name="ZYSR-XY" initials="Z" lastIdx="0" clrIdx="68"/>
  <p:cmAuthor id="70" name="吕志勇" initials="吕" lastIdx="0" clrIdx="69"/>
  <p:cmAuthor id="71" name="何已龙" initials="何" lastIdx="0" clrIdx="70"/>
  <p:cmAuthor id="72" name="PC" initials="P" lastIdx="0" clrIdx="71"/>
  <p:cmAuthor id="73" name="叶得会" initials="叶" lastIdx="0" clrIdx="72"/>
  <p:cmAuthor id="74" name="未知用户6" initials="未" lastIdx="0" clrIdx="73"/>
  <p:cmAuthor id="75" name="未知的使用者169" initials="未" lastIdx="0" clrIdx="74"/>
  <p:cmAuthor id="76" name="未知用户8" initials="未" lastIdx="0" clrIdx="75"/>
  <p:cmAuthor id="77" name="未知的使用者183" initials="未" lastIdx="0" clrIdx="76"/>
  <p:cmAuthor id="78" name="未知用户7" initials="未" lastIdx="0" clrIdx="77"/>
  <p:cmAuthor id="79" name="未知的使用者182" initials="未" lastIdx="0" clrIdx="78"/>
  <p:cmAuthor id="80" name="未知用户9" initials="未" lastIdx="0" clrIdx="79"/>
  <p:cmAuthor id="81" name="未知的使用者173" initials="未" lastIdx="0" clrIdx="80"/>
  <p:cmAuthor id="82" name="未知用户17" initials="未" lastIdx="0" clrIdx="81"/>
  <p:cmAuthor id="83" name="未知的使用者161" initials="未" lastIdx="0" clrIdx="82"/>
  <p:cmAuthor id="84" name="未知用户18" initials="未" lastIdx="0" clrIdx="83"/>
  <p:cmAuthor id="85" name="未知用户20" initials="未" lastIdx="0" clrIdx="84"/>
  <p:cmAuthor id="86" name="未知的使用者162" initials="未" lastIdx="0" clrIdx="85"/>
  <p:cmAuthor id="87" name="未知用户19" initials="未" lastIdx="0" clrIdx="86"/>
  <p:cmAuthor id="88" name="未知的使用者152" initials="未" lastIdx="0" clrIdx="87"/>
  <p:cmAuthor id="89" name="未知用户21" initials="未" lastIdx="0" clrIdx="88"/>
  <p:cmAuthor id="90" name="未知的使用者184" initials="未" lastIdx="0" clrIdx="89"/>
  <p:cmAuthor id="91" name="未知用户14" initials="未" lastIdx="0" clrIdx="90"/>
  <p:cmAuthor id="92" name="未知的使用者185" initials="未" lastIdx="0" clrIdx="91"/>
  <p:cmAuthor id="93" name="未知用户15" initials="未" lastIdx="0" clrIdx="92"/>
  <p:cmAuthor id="94" name="未知的使用者186" initials="未" lastIdx="0" clrIdx="93"/>
  <p:cmAuthor id="95" name="沈霄雷" initials="沈" lastIdx="0" clrIdx="94"/>
  <p:cmAuthor id="96" name="未知的使用者175" initials="未" lastIdx="0" clrIdx="95"/>
  <p:cmAuthor id="97" name="未知用户16" initials="未" lastIdx="0" clrIdx="96"/>
  <p:cmAuthor id="98" name="郝崇" initials="郝" lastIdx="0" clrIdx="97"/>
  <p:cmAuthor id="99" name="未知的使用者176" initials="未" lastIdx="0" clrIdx="98"/>
  <p:cmAuthor id="100" name="吴杰" initials="吴" lastIdx="0" clrIdx="99"/>
  <p:cmAuthor id="101" name="未知的使用者187" initials="未" lastIdx="0" clrIdx="100"/>
  <p:cmAuthor id="102" name="刘丽仙" initials="刘" lastIdx="0" clrIdx="101"/>
  <p:cmAuthor id="103" name="未知的使用者178" initials="未" lastIdx="0" clrIdx="102"/>
  <p:cmAuthor id="104" name="马静" initials="马" lastIdx="0" clrIdx="103"/>
  <p:cmAuthor id="105" name="未知的使用者179" initials="未" lastIdx="0" clrIdx="104"/>
  <p:cmAuthor id="106" name="李百秋" initials="李" lastIdx="0" clrIdx="105"/>
  <p:cmAuthor id="107" name="施普希（菜菜）" initials="施" lastIdx="0" clrIdx="106"/>
  <p:cmAuthor id="108" name="未知的使用者180" initials="未" lastIdx="0" clrIdx="107"/>
  <p:cmAuthor id="109" name="范作霖" initials="范" lastIdx="0" clrIdx="108"/>
  <p:cmAuthor id="110" name="曹 朝辉" initials="曹" lastIdx="0" clrIdx="109"/>
  <p:cmAuthor id="111" name="未知的使用者181" initials="未" lastIdx="0" clrIdx="110"/>
  <p:cmAuthor id="112" name="rq fan" initials="r" lastIdx="0" clrIdx="111"/>
  <p:cmAuthor id="113" name="刘 巍" initials="刘" lastIdx="0" clrIdx="112"/>
  <p:cmAuthor id="114" name="未知的使用者170" initials="未" lastIdx="0" clrIdx="113"/>
  <p:cmAuthor id="115" name="dingbo" initials="d" lastIdx="0" clrIdx="114"/>
  <p:cmAuthor id="116" name="李 msn" initials="李" lastIdx="0" clrIdx="115"/>
  <p:cmAuthor id="117" name="李永欣" initials="李" lastIdx="0" clrIdx="116"/>
  <p:cmAuthor id="118" name="仝德志" initials="仝" lastIdx="0" clrIdx="117"/>
  <p:cmAuthor id="119" name="丁芙蓉" initials="丁" lastIdx="0" clrIdx="118"/>
  <p:cmAuthor id="120" name="许弘扬" initials="许" lastIdx="0" clrIdx="119"/>
  <p:cmAuthor id="121" name="未知用户23" initials="未" lastIdx="0" clrIdx="120"/>
  <p:cmAuthor id="122" name="未知用户24" initials="未" lastIdx="0" clrIdx="121"/>
  <p:cmAuthor id="123" name="未知用户25" initials="未" lastIdx="0" clrIdx="122"/>
  <p:cmAuthor id="124" name="未知用户26" initials="未" lastIdx="0" clrIdx="123"/>
  <p:cmAuthor id="125" name="未知用户27" initials="未" lastIdx="0" clrIdx="124"/>
  <p:cmAuthor id="126" name="未知用户28" initials="未" lastIdx="0" clrIdx="125"/>
  <p:cmAuthor id="127" name="未知用户29" initials="未" lastIdx="0" clrIdx="126"/>
  <p:cmAuthor id="128" name="未知用户30" initials="未" lastIdx="0" clrIdx="127"/>
  <p:cmAuthor id="129" name="未知用户10" initials="未" lastIdx="0" clrIdx="128"/>
  <p:cmAuthor id="130" name="未知用户12" initials="未" lastIdx="0" clrIdx="129"/>
  <p:cmAuthor id="131" name="作者" initials="A" lastIdx="0" clrIdx="130"/>
  <p:cmAuthor id="132" name="Jinghan Wu" initials="JW" lastIdx="0" clrIdx="131"/>
  <p:cmAuthor id="133" name="朱 敏" initials="朱" lastIdx="0" clrIdx="132"/>
  <p:cmAuthor id="134" name="杜雪梅" initials="杜" lastIdx="0" clrIdx="133"/>
  <p:cmAuthor id="135" name="lijin" initials="l" lastIdx="0" clrIdx="134"/>
  <p:cmAuthor id="136" name="gtmc" initials="g" lastIdx="0" clrIdx="135"/>
  <p:cmAuthor id="137" name="chunsong_hu" initials="c" lastIdx="0" clrIdx="136"/>
  <p:cmAuthor id="138" name="张雁" initials="张" lastIdx="0" clrIdx="137"/>
  <p:cmAuthor id="139" name="贾清山" initials="贾" lastIdx="0" clrIdx="138"/>
  <p:cmAuthor id="140" name="陈桂枝" initials="陈" lastIdx="0" clrIdx="139"/>
  <p:cmAuthor id="141" name="王向羽" initials="王" lastIdx="0" clrIdx="140"/>
  <p:cmAuthor id="142" name="thinkpad" initials="t" lastIdx="0" clrIdx="141"/>
  <p:cmAuthor id="143" name="LEO L" initials="L" lastIdx="0" clrIdx="142"/>
  <p:cmAuthor id="144" name="马海燕" initials="马" lastIdx="0" clrIdx="143"/>
  <p:cmAuthor id="145" name="libin1204@163.com" initials="l" lastIdx="0" clrIdx="144"/>
  <p:cmAuthor id="146" name="Qingyunli" initials="Q" lastIdx="0" clrIdx="145"/>
  <p:cmAuthor id="147" name="吴军" initials="吴" lastIdx="0" clrIdx="146"/>
  <p:cmAuthor id="148" name="USER" initials="U" lastIdx="0" clrIdx="147"/>
  <p:cmAuthor id="149" name="陈尚文" initials="陈" lastIdx="0" clrIdx="148"/>
  <p:cmAuthor id="150" name="张宏伟" initials="张" lastIdx="0" clrIdx="149"/>
  <p:cmAuthor id="151" name="未知用户36" initials="未" lastIdx="0" clrIdx="150"/>
  <p:cmAuthor id="152" name="Pei" initials="P" lastIdx="0" clrIdx="151"/>
  <p:cmAuthor id="153" name="徐光宇" initials="徐" lastIdx="0" clrIdx="152"/>
  <p:cmAuthor id="154" name="mac" initials="m" lastIdx="0" clrIdx="153"/>
  <p:cmAuthor id="155" name="Liu, Leo (MBSHR cs)" initials="L" lastIdx="0" clrIdx="154"/>
  <p:cmAuthor id="156" name="刘豹" initials="刘" lastIdx="0" clrIdx="155"/>
  <p:cmAuthor id="157" name="张艳芳" initials="张" lastIdx="0" clrIdx="156"/>
  <p:cmAuthor id="158" name="刘广艳" initials="刘" lastIdx="0" clrIdx="157"/>
  <p:cmAuthor id="159" name="邹积逊" initials="邹" lastIdx="0" clrIdx="158"/>
  <p:cmAuthor id="160" name="yangyanxia" initials="y" lastIdx="0" clrIdx="159"/>
  <p:cmAuthor id="161" name="刘春辉" initials="刘" lastIdx="0" clrIdx="160"/>
  <p:cmAuthor id="162" name="Youwen Sun" initials="Y" lastIdx="0" clrIdx="161"/>
  <p:cmAuthor id="163" name="杜娇龙" initials="杜" lastIdx="0" clrIdx="162"/>
  <p:cmAuthor id="164" name="张钦" initials="张" lastIdx="0" clrIdx="163"/>
  <p:cmAuthor id="165" name="涛娜" initials="涛" lastIdx="0" clrIdx="164"/>
  <p:cmAuthor id="166" name="未知用户80" initials="未" lastIdx="0" clrIdx="165"/>
  <p:cmAuthor id="167" name="李丽华" initials="李" lastIdx="0" clrIdx="166"/>
  <p:cmAuthor id="168" name="Microsoft 帐户" initials="M" lastIdx="0" clrIdx="167"/>
  <p:cmAuthor id="169" name="王志虎" initials="王" lastIdx="0" clrIdx="168"/>
  <p:cmAuthor id="170" name="魏永生" initials="魏" lastIdx="0" clrIdx="169"/>
  <p:cmAuthor id="171" name="Zhou, Judy" initials="Z" lastIdx="0" clrIdx="170"/>
  <p:cmAuthor id="172" name=" " initials=" " lastIdx="0" clrIdx="171"/>
  <p:cmAuthor id="173" name="未知用户51" initials="未" lastIdx="0" clrIdx="172"/>
  <p:cmAuthor id="174" name="未知用户82" initials="未" lastIdx="0" clrIdx="173"/>
  <p:cmAuthor id="175" name="未知用户52" initials="未" lastIdx="0" clrIdx="174"/>
  <p:cmAuthor id="176" name="侯 林" initials="侯" lastIdx="0" clrIdx="175"/>
  <p:cmAuthor id="177" name="孙大威" initials="孙" lastIdx="0" clrIdx="176"/>
  <p:cmAuthor id="178" name="未知用户83" initials="未" lastIdx="0" clrIdx="177"/>
  <p:cmAuthor id="179" name="李明" initials="李" lastIdx="0" clrIdx="178"/>
  <p:cmAuthor id="180" name="未知用户2" initials="未" lastIdx="0" clrIdx="179"/>
  <p:cmAuthor id="181" name="徐仕超" initials="徐" lastIdx="0" clrIdx="180"/>
  <p:cmAuthor id="182" name="未知用户84" initials="未" lastIdx="0" clrIdx="181"/>
  <p:cmAuthor id="183" name="Lzy" initials="L" lastIdx="0" clrIdx="182"/>
  <p:cmAuthor id="184" name="未知用户3" initials="未" lastIdx="0" clrIdx="183"/>
  <p:cmAuthor id="185" name="未知用户62" initials="未" lastIdx="0" clrIdx="184"/>
  <p:cmAuthor id="186" name="未知用户85" initials="未" lastIdx="0" clrIdx="185"/>
  <p:cmAuthor id="187" name="未知用户63" initials="未" lastIdx="0" clrIdx="186"/>
  <p:cmAuthor id="188" name="muzi wei" initials="m" lastIdx="0" clrIdx="187"/>
  <p:cmAuthor id="189" name="未知用户86" initials="未" lastIdx="0" clrIdx="188"/>
  <p:cmAuthor id="190" name="未知用户56" initials="未" lastIdx="0" clrIdx="189"/>
  <p:cmAuthor id="191" name="未知用户87" initials="未" lastIdx="0" clrIdx="190"/>
  <p:cmAuthor id="192" name="未知的使用者67" initials="未" lastIdx="0" clrIdx="191"/>
  <p:cmAuthor id="193" name="未知用户88" initials="未" lastIdx="0" clrIdx="192"/>
  <p:cmAuthor id="194" name="宋少霞" initials="宋" lastIdx="0" clrIdx="193"/>
  <p:cmAuthor id="195" name="未知用户89" initials="未" lastIdx="0" clrIdx="194"/>
  <p:cmAuthor id="196" name="未知的使用者54" initials="未" lastIdx="0" clrIdx="195"/>
  <p:cmAuthor id="197" name="未知用户90" initials="未" lastIdx="0" clrIdx="196"/>
  <p:cmAuthor id="198" name="张惠" initials="张" lastIdx="0" clrIdx="197"/>
  <p:cmAuthor id="199" name="未知用户91" initials="未" lastIdx="0" clrIdx="198"/>
  <p:cmAuthor id="200" name="未知的使用者52" initials="未" lastIdx="0" clrIdx="199"/>
  <p:cmAuthor id="201" name="未知用户92" initials="未" lastIdx="0" clrIdx="200"/>
  <p:cmAuthor id="202" name="panhong" initials="p" lastIdx="0" clrIdx="201"/>
  <p:cmAuthor id="203" name="未知用户93" initials="未" lastIdx="0" clrIdx="202"/>
  <p:cmAuthor id="204" name="LiuHui" initials="L" lastIdx="0" clrIdx="203"/>
  <p:cmAuthor id="205" name="未知用户94" initials="未" lastIdx="0" clrIdx="204"/>
  <p:cmAuthor id="206" name="yuanzh" initials="y" lastIdx="0" clrIdx="205"/>
  <p:cmAuthor id="207" name="未知用户95" initials="未" lastIdx="0" clrIdx="206"/>
  <p:cmAuthor id="208" name="未知用户96" initials="未" lastIdx="0" clrIdx="207"/>
  <p:cmAuthor id="209" name="liupeng" initials="l" lastIdx="0" clrIdx="208"/>
  <p:cmAuthor id="210" name="未知用户97" initials="未" lastIdx="0" clrIdx="209"/>
  <p:cmAuthor id="211" name="luxu" initials="l" lastIdx="0" clrIdx="210"/>
  <p:cmAuthor id="212" name="未知用户98" initials="未" lastIdx="0" clrIdx="211"/>
  <p:cmAuthor id="213" name="不明使用者20" initials="不" lastIdx="0" clrIdx="212"/>
  <p:cmAuthor id="214" name="TK_JRNbQrYZ" initials="authorId_262603714" lastIdx="0" clrIdx="213"/>
  <p:cmAuthor id="215" name="未知用户99" initials="未" lastIdx="0" clrIdx="214"/>
  <p:cmAuthor id="216" name="Microsoft Office User" initials="MOU" lastIdx="0" clrIdx="215"/>
  <p:cmAuthor id="217" name="不明使用者18" initials="不" lastIdx="0" clrIdx="216"/>
  <p:cmAuthor id="218" name="未知用户100" initials="未" lastIdx="0" clrIdx="217"/>
  <p:cmAuthor id="219" name="未知用户101" initials="未" lastIdx="0" clrIdx="218"/>
  <p:cmAuthor id="220" name="Microsoft Office 用户" initials="M" lastIdx="0" clrIdx="219"/>
  <p:cmAuthor id="221" name="未知用户75" initials="未" lastIdx="0" clrIdx="220"/>
  <p:cmAuthor id="222" name="段振华" initials="段" lastIdx="0" clrIdx="221"/>
  <p:cmAuthor id="223" name="未知用户77" initials="未" lastIdx="0" clrIdx="222"/>
  <p:cmAuthor id="224" name="lou cynthia" initials="l" lastIdx="0" clrIdx="223"/>
  <p:cmAuthor id="225" name="未知用户79" initials="未" lastIdx="0" clrIdx="224"/>
  <p:cmAuthor id="226" name="未知用户81" initials="未" lastIdx="0" clrIdx="225"/>
  <p:cmAuthor id="227" name="马红" initials="马" lastIdx="0" clrIdx="226"/>
  <p:cmAuthor id="228" name="未知的使用者92" initials="未" lastIdx="0" clrIdx="227"/>
  <p:cmAuthor id="229" name="未知的使用者93" initials="未" lastIdx="0" clrIdx="228"/>
  <p:cmAuthor id="230" name="未知的使用者94" initials="未" lastIdx="0" clrIdx="229"/>
  <p:cmAuthor id="231" name="Christina" initials="C" lastIdx="0" clrIdx="230"/>
  <p:cmAuthor id="232" name="jet" initials="j" lastIdx="0" clrIdx="231"/>
  <p:cmAuthor id="233" name="曾蓓/贝贝" initials="曾" lastIdx="0" clrIdx="232"/>
  <p:cmAuthor id="234" name="未知的使用者50" initials="未" lastIdx="0" clrIdx="233"/>
  <p:cmAuthor id="235" name="未知的使用者48" initials="未" lastIdx="0" clrIdx="234"/>
  <p:cmAuthor id="236" name="未知的使用者49" initials="未" lastIdx="0" clrIdx="235"/>
  <p:cmAuthor id="237" name="未知用户61" initials="未" lastIdx="0" clrIdx="236"/>
  <p:cmAuthor id="238" name="未知用户60" initials="未" lastIdx="0" clrIdx="237"/>
  <p:cmAuthor id="239" name="唐可欣" initials="唐" lastIdx="0" clrIdx="238"/>
  <p:cmAuthor id="240" name="未知的使用者37" initials="未" lastIdx="0" clrIdx="239"/>
  <p:cmAuthor id="241" name="Harry xu" initials="H" lastIdx="0" clrIdx="240"/>
  <p:cmAuthor id="242" name="Unknown User24" initials="U" lastIdx="0" clrIdx="241"/>
  <p:cmAuthor id="243" name="Unknown User25" initials="U" lastIdx="0" clrIdx="242"/>
  <p:cmAuthor id="244" name="Unknown User26" initials="U" lastIdx="0" clrIdx="243"/>
  <p:cmAuthor id="245" name="Unknown User27" initials="U" lastIdx="0" clrIdx="244"/>
  <p:cmAuthor id="246" name="Unknown User28" initials="U" lastIdx="0" clrIdx="245"/>
  <p:cmAuthor id="247" name="Unknown User11" initials="U" lastIdx="0" clrIdx="246"/>
  <p:cmAuthor id="248" name="Unknown User22" initials="U" lastIdx="0" clrIdx="247"/>
  <p:cmAuthor id="249" name="Unknown User23" initials="U" lastIdx="0" clrIdx="248"/>
  <p:cmAuthor id="250" name="未知的使用者112" initials="未" lastIdx="0" clrIdx="249"/>
  <p:cmAuthor id="251" name="未知的使用者107" initials="未" lastIdx="0" clrIdx="250"/>
  <p:cmAuthor id="252" name="未知的使用者108" initials="未" lastIdx="0" clrIdx="251"/>
  <p:cmAuthor id="253" name="未知的使用者98" initials="未" lastIdx="0" clrIdx="252"/>
  <p:cmAuthor id="254" name="未知的使用者145" initials="未" lastIdx="0" clrIdx="253"/>
  <p:cmAuthor id="255" name="未知的使用者146" initials="未" lastIdx="0" clrIdx="254"/>
  <p:cmAuthor id="256" name="未知的使用者147" initials="未" lastIdx="0" clrIdx="255"/>
  <p:cmAuthor id="257" name="未知的使用者144" initials="未" lastIdx="0" clrIdx="256"/>
  <p:cmAuthor id="258" name="未知的使用者133" initials="未" lastIdx="0" clrIdx="257"/>
  <p:cmAuthor id="259" name="未知的使用者134" initials="未" lastIdx="0" clrIdx="258"/>
  <p:cmAuthor id="260" name="李刚" initials="李" lastIdx="0" clrIdx="259"/>
  <p:cmAuthor id="261" name="未知的使用者136" initials="未" lastIdx="0" clrIdx="260"/>
  <p:cmAuthor id="262" name="未知的使用者137" initials="未" lastIdx="0" clrIdx="261"/>
  <p:cmAuthor id="263" name="未知的使用者138" initials="未" lastIdx="0" clrIdx="262"/>
  <p:cmAuthor id="264" name="未知的使用者139" initials="未" lastIdx="0" clrIdx="263"/>
  <p:cmAuthor id="265" name="未知的使用者140" initials="未" lastIdx="0" clrIdx="264"/>
  <p:cmAuthor id="266" name="未知的使用者57" initials="未" lastIdx="0" clrIdx="265"/>
  <p:cmAuthor id="267" name="未知的使用者66" initials="未" lastIdx="0" clrIdx="266"/>
  <p:cmAuthor id="268" name="未知的使用者65" initials="未" lastIdx="0" clrIdx="267"/>
  <p:cmAuthor id="269" name="maxine" initials="m" lastIdx="0" clrIdx="268"/>
  <p:cmAuthor id="270" name="未知的使用者105" initials="未" lastIdx="0" clrIdx="269"/>
  <p:cmAuthor id="271" name="未知的使用者106" initials="未" lastIdx="0" clrIdx="270"/>
  <p:cmAuthor id="272" name="未知的使用者86" initials="未" lastIdx="0" clrIdx="271"/>
  <p:cmAuthor id="273" name="未知的使用者103" initials="未" lastIdx="0" clrIdx="272"/>
  <p:cmAuthor id="274" name="未知的使用者104" initials="未" lastIdx="0" clrIdx="273"/>
  <p:cmAuthor id="275" name="未知的使用者116" initials="未" lastIdx="0" clrIdx="274"/>
  <p:cmAuthor id="276" name="未知的使用者42" initials="未" lastIdx="0" clrIdx="275"/>
  <p:cmAuthor id="277" name="未知的使用者44" initials="未" lastIdx="0" clrIdx="276"/>
  <p:cmAuthor id="278" name="未知的使用者38" initials="未" lastIdx="0" clrIdx="277"/>
  <p:cmAuthor id="279" name="未知的使用者45" initials="未" lastIdx="0" clrIdx="278"/>
  <p:cmAuthor id="280" name="未知的使用者127" initials="未" lastIdx="0" clrIdx="279"/>
  <p:cmAuthor id="281" name="未知的使用者128" initials="未" lastIdx="0" clrIdx="280"/>
  <p:cmAuthor id="282" name="Sara Chen" initials="S" lastIdx="0" clrIdx="281"/>
  <p:cmAuthor id="283" name="huang gerrard" initials="h" lastIdx="0" clrIdx="282"/>
  <p:cmAuthor id="284" name="未知用户170" initials="未" lastIdx="0" clrIdx="283"/>
  <p:cmAuthor id="285" name="未知用户171" initials="未" lastIdx="0" clrIdx="284"/>
  <p:cmAuthor id="286" name="未知用户172" initials="未" lastIdx="0" clrIdx="285"/>
  <p:cmAuthor id="287" name="未知用户173" initials="未" lastIdx="0" clrIdx="286"/>
  <p:cmAuthor id="288" name="未知用户149" initials="未" lastIdx="0" clrIdx="287"/>
  <p:cmAuthor id="289" name="未知用户150" initials="未" lastIdx="0" clrIdx="288"/>
  <p:cmAuthor id="290" name="未知用户151" initials="未" lastIdx="0" clrIdx="289"/>
  <p:cmAuthor id="291" name="未知用户152" initials="未" lastIdx="0" clrIdx="290"/>
  <p:cmAuthor id="292" name="未知用户153" initials="未" lastIdx="0" clrIdx="291"/>
  <p:cmAuthor id="293" name="未知用户154" initials="未" lastIdx="0" clrIdx="292"/>
  <p:cmAuthor id="294" name="未知用户155" initials="未" lastIdx="0" clrIdx="293"/>
  <p:cmAuthor id="295" name="未知用户41" initials="未" lastIdx="0" clrIdx="294"/>
  <p:cmAuthor id="296" name="未知用户44" initials="未" lastIdx="0" clrIdx="295"/>
  <p:cmAuthor id="297" name="未知用户45" initials="未" lastIdx="0" clrIdx="296"/>
  <p:cmAuthor id="298" name="未知用户156" initials="未" lastIdx="0" clrIdx="297"/>
  <p:cmAuthor id="299" name="未知用户64" initials="未" lastIdx="0" clrIdx="298"/>
  <p:cmAuthor id="300" name="未知用户65" initials="未" lastIdx="0" clrIdx="299"/>
  <p:cmAuthor id="301" name="未知用户68" initials="未" lastIdx="0" clrIdx="300"/>
  <p:cmAuthor id="302" name="未知用户69" initials="未" lastIdx="0" clrIdx="301"/>
  <p:cmAuthor id="303" name="未知用户70" initials="未" lastIdx="0" clrIdx="302"/>
  <p:cmAuthor id="304" name="未知用户71" initials="未" lastIdx="0" clrIdx="303"/>
  <p:cmAuthor id="305" name="未知用户72" initials="未" lastIdx="0" clrIdx="304"/>
  <p:cmAuthor id="306" name="未知用户73" initials="未" lastIdx="0" clrIdx="305"/>
  <p:cmAuthor id="307" name="MA15" initials="M" lastIdx="0" clrIdx="306"/>
  <p:cmAuthor id="308" name="未知用户47" initials="未" lastIdx="0" clrIdx="307"/>
  <p:cmAuthor id="309" name="未知用户53" initials="未" lastIdx="0" clrIdx="308"/>
  <p:cmAuthor id="310" name="未知用户48" initials="未" lastIdx="0" clrIdx="309"/>
  <p:cmAuthor id="311" name="未知用户40" initials="未" lastIdx="0" clrIdx="310"/>
  <p:cmAuthor id="312" name="未知用户43" initials="未" lastIdx="0" clrIdx="311"/>
  <p:cmAuthor id="313" name="未知用户32" initials="未" lastIdx="0" clrIdx="312"/>
  <p:cmAuthor id="314" name="未知用户33" initials="未" lastIdx="0" clrIdx="313"/>
  <p:cmAuthor id="315" name="未知用户34" initials="未" lastIdx="0" clrIdx="314"/>
  <p:cmAuthor id="316" name="未知用户42" initials="未" lastIdx="0" clrIdx="315"/>
  <p:cmAuthor id="317" name="未知的使用者39" initials="未" lastIdx="0" clrIdx="316"/>
  <p:cmAuthor id="318" name="未知用户178" initials="未" lastIdx="0" clrIdx="317"/>
  <p:cmAuthor id="319" name="未知用户186" initials="未" lastIdx="0" clrIdx="318"/>
  <p:cmAuthor id="320" name="不明使用者57" initials="不" lastIdx="0" clrIdx="319"/>
  <p:cmAuthor id="321" name="未知用户211" initials="未" lastIdx="0" clrIdx="320"/>
  <p:cmAuthor id="322" name="未知用户212" initials="未" lastIdx="0" clrIdx="321"/>
  <p:cmAuthor id="323" name="未知用户201" initials="未" lastIdx="0" clrIdx="322"/>
  <p:cmAuthor id="324" name="未知用户161" initials="未" lastIdx="0" clrIdx="323"/>
  <p:cmAuthor id="325" name="未知用户183" initials="未" lastIdx="0" clrIdx="324"/>
  <p:cmAuthor id="326" name="ll z" initials="l" lastIdx="0" clrIdx="325"/>
  <p:cmAuthor id="327" name="未知用户191" initials="未" lastIdx="0" clrIdx="326"/>
  <p:cmAuthor id="328" name="guanhh" initials="g" lastIdx="0" clrIdx="327"/>
  <p:cmAuthor id="329" name="未知用户180" initials="未" lastIdx="0" clrIdx="328"/>
  <p:cmAuthor id="330" name="未知用户192" initials="未" lastIdx="0" clrIdx="329"/>
  <p:cmAuthor id="331" name="未知用户188" initials="未" lastIdx="0" clrIdx="330"/>
  <p:cmAuthor id="332" name="未知用户175" initials="未" lastIdx="0" clrIdx="331"/>
  <p:cmAuthor id="333" name="未知用户291" initials="未" lastIdx="0" clrIdx="332"/>
  <p:cmAuthor id="334" name="未知用户184" initials="未" lastIdx="0" clrIdx="333"/>
  <p:cmAuthor id="335" name="未知用户179" initials="未" lastIdx="0" clrIdx="334"/>
  <p:cmAuthor id="336" name="未知用户181" initials="未" lastIdx="0" clrIdx="335"/>
  <p:cmAuthor id="337" name="ye gusong" initials="y" lastIdx="0" clrIdx="336"/>
  <p:cmAuthor id="338" name="未知用户187" initials="未" lastIdx="0" clrIdx="337"/>
  <p:cmAuthor id="339" name="catherine" initials="c" lastIdx="0" clrIdx="338"/>
  <p:cmAuthor id="340" name="未知的使用者197" initials="未" lastIdx="0" clrIdx="339"/>
  <p:cmAuthor id="341" name="未知的使用者89" initials="未" lastIdx="0" clrIdx="340"/>
  <p:cmAuthor id="342" name="未知用户287" initials="未" lastIdx="0" clrIdx="341"/>
  <p:cmAuthor id="343" name="未知用户288" initials="未" lastIdx="0" clrIdx="342"/>
  <p:cmAuthor id="344" name="未知用户289" initials="未" lastIdx="0" clrIdx="343"/>
  <p:cmAuthor id="345" name="未知用户295" initials="未" lastIdx="0" clrIdx="344"/>
  <p:cmAuthor id="346" name="未知用户297" initials="未" lastIdx="0" clrIdx="345"/>
  <p:cmAuthor id="347" name="未知的使用者201" initials="未" lastIdx="0" clrIdx="346"/>
  <p:cmAuthor id="348" name="未知用户313" initials="未" lastIdx="0" clrIdx="347"/>
  <p:cmAuthor id="349" name="未知的使用者171" initials="未" lastIdx="0" clrIdx="348"/>
  <p:cmAuthor id="350" name="未知用户216" initials="未" lastIdx="0" clrIdx="349"/>
  <p:cmAuthor id="351" name="未知用户240" initials="未" lastIdx="0" clrIdx="350"/>
  <p:cmAuthor id="352" name="未知用户243" initials="未" lastIdx="0" clrIdx="351"/>
  <p:cmAuthor id="353" name="未知用户196" initials="未" lastIdx="0" clrIdx="352"/>
  <p:cmAuthor id="354" name="未知用户283" initials="未" lastIdx="0" clrIdx="353"/>
  <p:cmAuthor id="355" name="未知用户199" initials="未" lastIdx="0" clrIdx="354"/>
  <p:cmAuthor id="356" name="未知用户279" initials="未" lastIdx="0" clrIdx="355"/>
  <p:cmAuthor id="357" name="未知用户219" initials="未" lastIdx="0" clrIdx="356"/>
  <p:cmAuthor id="358" name="未知用户284" initials="未" lastIdx="0" clrIdx="357"/>
  <p:cmAuthor id="359" name="WANGZF" initials="W" lastIdx="0" clrIdx="358"/>
  <p:cmAuthor id="360" name="未知用户290" initials="未" lastIdx="0" clrIdx="359"/>
  <p:cmAuthor id="361" name="未知用户310" initials="未" lastIdx="0" clrIdx="360"/>
  <p:cmAuthor id="362" name="yudi lin" initials="y" lastIdx="0" clrIdx="361"/>
  <p:cmAuthor id="363" name="赵 璐" initials="赵" lastIdx="0" clrIdx="362"/>
  <p:cmAuthor id="364" name="王丽君" initials="王" lastIdx="0" clrIdx="363"/>
  <p:cmAuthor id="365" name="wei muzi" initials="w" lastIdx="0" clrIdx="364"/>
  <p:cmAuthor id="366" name="�Ÿ�" initials="�" lastIdx="0" clrIdx="365"/>
  <p:cmAuthor id="367" name="49554261@qq.com" initials="4" lastIdx="0" clrIdx="366"/>
  <p:cmAuthor id="368" name="Carol Kelly" initials="C" lastIdx="0" clrIdx="367"/>
  <p:cmAuthor id="369" name="Unknown User55" initials="U" lastIdx="0" clrIdx="368"/>
  <p:cmAuthor id="370" name="Huipeng Cao" initials="H" lastIdx="0" clrIdx="369"/>
  <p:cmAuthor id="371" name="李 雷雨" initials="李" lastIdx="0" clrIdx="370"/>
  <p:cmAuthor id="372" name="91257" initials="9" lastIdx="0" clrIdx="371"/>
  <p:cmAuthor id="373" name="庆芳 许" initials="庆" lastIdx="0" clrIdx="372"/>
  <p:cmAuthor id="374" name="jerrychou" initials="j" lastIdx="0" clrIdx="373"/>
  <p:cmAuthor id="375" name="不明使用者12" initials="不" lastIdx="0" clrIdx="374"/>
  <p:cmAuthor id="376" name="不明使用者1" initials="不" lastIdx="0" clrIdx="375"/>
  <p:cmAuthor id="377" name="不明使用者2" initials="不" lastIdx="0" clrIdx="376"/>
  <p:cmAuthor id="378" name="不明使用者3" initials="不" lastIdx="0" clrIdx="377"/>
  <p:cmAuthor id="379" name="不明使用者4" initials="不" lastIdx="0" clrIdx="378"/>
  <p:cmAuthor id="380" name="不明使用者6" initials="不" lastIdx="0" clrIdx="379"/>
  <p:cmAuthor id="381" name="不明使用者5" initials="不" lastIdx="0" clrIdx="380"/>
  <p:cmAuthor id="382" name="不明使用者7" initials="不" lastIdx="0" clrIdx="381"/>
  <p:cmAuthor id="383" name="不明使用者8" initials="不" lastIdx="0" clrIdx="382"/>
  <p:cmAuthor id="384" name="不明使用者9" initials="不" lastIdx="0" clrIdx="383"/>
  <p:cmAuthor id="385" name="不明使用者10" initials="不" lastIdx="0" clrIdx="384"/>
  <p:cmAuthor id="386" name="不明使用者11" initials="不" lastIdx="0" clrIdx="385"/>
  <p:cmAuthor id="387" name="Carol Wu" initials="C" lastIdx="0" clrIdx="386"/>
  <p:cmAuthor id="388" name="Think" initials="T" lastIdx="0" clrIdx="387"/>
  <p:cmAuthor id="389" name="未知用户281" initials="未" lastIdx="0" clrIdx="388"/>
  <p:cmAuthor id="390" name="未知用户292" initials="未" lastIdx="0" clrIdx="389"/>
  <p:cmAuthor id="391" name="敢 王" initials="敢" lastIdx="0" clrIdx="390"/>
  <p:cmAuthor id="392" name="邓 勇" initials="邓" lastIdx="0" clrIdx="391"/>
  <p:cmAuthor id="393" name="陈城" initials="陈" lastIdx="0" clrIdx="392"/>
  <p:cmAuthor id="394" name="Sharon" initials="S" lastIdx="0" clrIdx="393"/>
  <p:cmAuthor id="395" name="未知的使用者259" initials="未" lastIdx="0" clrIdx="394"/>
  <p:cmAuthor id="396" name="未知的使用者263" initials="未" lastIdx="0" clrIdx="395"/>
  <p:cmAuthor id="397" name="未知的使用者264" initials="未" lastIdx="0" clrIdx="396"/>
  <p:cmAuthor id="398" name="未知用户127" initials="未" lastIdx="0" clrIdx="397"/>
  <p:cmAuthor id="399" name="未知的使用者265" initials="未" lastIdx="0" clrIdx="398"/>
  <p:cmAuthor id="400" name="未知的使用者266" initials="未" lastIdx="0" clrIdx="399"/>
  <p:cmAuthor id="401" name="Unknown User63" initials="U" lastIdx="0" clrIdx="400"/>
  <p:cmAuthor id="402" name="Unknown User115" initials="U" lastIdx="0" clrIdx="401"/>
  <p:cmAuthor id="403" name="未知的使用者115" initials="未" lastIdx="0" clrIdx="402"/>
  <p:cmAuthor id="404" name="clinchen" initials="c" lastIdx="0" clrIdx="403"/>
  <p:cmAuthor id="405" name="hanjuncompany" initials="h" lastIdx="0" clrIdx="404"/>
  <p:cmAuthor id="406" name="未知用户293" initials="未" lastIdx="0" clrIdx="405"/>
  <p:cmAuthor id="407" name="kathy chen" initials="k" lastIdx="0" clrIdx="406"/>
  <p:cmAuthor id="408" name="針對所選的門市進行小範圍實驗，捕捉驅動績效的關鍵影響因子" initials="針" lastIdx="0" clrIdx="407"/>
  <p:cmAuthor id="409" name="未知的使用者63" initials="未" lastIdx="0" clrIdx="408"/>
  <p:cmAuthor id="410" name="未知的使用者64" initials="未" lastIdx="0" clrIdx="409"/>
  <p:cmAuthor id="411" name="未知的使用者47" initials="未" lastIdx="0" clrIdx="410"/>
  <p:cmAuthor id="412" name="未知的使用者114" initials="未" lastIdx="0" clrIdx="411"/>
  <p:cmAuthor id="413" name="未知用户54" initials="未" lastIdx="0" clrIdx="412"/>
  <p:cmAuthor id="414" name="未知用户193" initials="未" lastIdx="0" clrIdx="413"/>
  <p:cmAuthor id="415" name="未知的使用者141" initials="未" lastIdx="0" clrIdx="414"/>
  <p:cmAuthor id="416" name="未知的使用者142" initials="未" lastIdx="0" clrIdx="415"/>
  <p:cmAuthor id="417" name="未知的使用者143" initials="未" lastIdx="0" clrIdx="416"/>
  <p:cmAuthor id="418" name="未知的使用者62" initials="未" lastIdx="0" clrIdx="417"/>
  <p:cmAuthor id="419" name="未知的使用者163" initials="未" lastIdx="0" clrIdx="418"/>
  <p:cmAuthor id="420" name="未知用户113" initials="未" lastIdx="0" clrIdx="419"/>
  <p:cmAuthor id="421" name="未知的使用者165" initials="未" lastIdx="0" clrIdx="420"/>
  <p:cmAuthor id="422" name="未知的使用者150" initials="未" lastIdx="0" clrIdx="421"/>
  <p:cmAuthor id="423" name="未知用户138" initials="未" lastIdx="0" clrIdx="422"/>
  <p:cmAuthor id="424" name="未知的使用者158" initials="未" lastIdx="0" clrIdx="423"/>
  <p:cmAuthor id="425" name="未知用户130" initials="未" lastIdx="0" clrIdx="424"/>
  <p:cmAuthor id="426" name="未知用户131" initials="未" lastIdx="0" clrIdx="425"/>
  <p:cmAuthor id="427" name="未知用户132" initials="未" lastIdx="0" clrIdx="426"/>
  <p:cmAuthor id="428" name="未知用户133" initials="未" lastIdx="0" clrIdx="427"/>
  <p:cmAuthor id="429" name="未知用户134" initials="未" lastIdx="0" clrIdx="428"/>
  <p:cmAuthor id="430" name="未知的使用者166" initials="未" lastIdx="0" clrIdx="429"/>
  <p:cmAuthor id="431" name="未知用户135" initials="未" lastIdx="0" clrIdx="430"/>
  <p:cmAuthor id="432" name="未知用户137" initials="未" lastIdx="0" clrIdx="431"/>
  <p:cmAuthor id="433" name="未知的使用者167" initials="未" lastIdx="0" clrIdx="432"/>
  <p:cmAuthor id="434" name="未知用户136" initials="未" lastIdx="0" clrIdx="433"/>
  <p:cmAuthor id="435" name="Yoyo Wu" initials="Y" lastIdx="0" clrIdx="434"/>
  <p:cmAuthor id="436" name="未知的使用者159" initials="未" lastIdx="0" clrIdx="435"/>
  <p:cmAuthor id="437" name="zhangbin" initials="z" lastIdx="0" clrIdx="436"/>
  <p:cmAuthor id="438" name="未知用户166" initials="未" lastIdx="0" clrIdx="437"/>
  <p:cmAuthor id="439" name="Unknown User112" initials="U" lastIdx="0" clrIdx="438"/>
  <p:cmAuthor id="440" name="Unknown User59" initials="U" lastIdx="0" clrIdx="439"/>
  <p:cmAuthor id="441" name="未知用户139" initials="未" lastIdx="0" clrIdx="440"/>
  <p:cmAuthor id="442" name="Unknown User113" initials="U" lastIdx="0" clrIdx="441"/>
  <p:cmAuthor id="443" name="Arno.Du(杜明星)" initials="A" lastIdx="0" clrIdx="442"/>
  <p:cmAuthor id="444" name="未知用户141" initials="未" lastIdx="0" clrIdx="443"/>
  <p:cmAuthor id="445" name="shinin" initials="s" lastIdx="0" clrIdx="444"/>
  <p:cmAuthor id="446" name="未知用户143" initials="未" lastIdx="0" clrIdx="445"/>
  <p:cmAuthor id="447" name="未知用户11" initials="未" lastIdx="0" clrIdx="446"/>
  <p:cmAuthor id="448" name="未知的使用者156" initials="未" lastIdx="0" clrIdx="447"/>
  <p:cmAuthor id="449" name="未知用户144" initials="未" lastIdx="0" clrIdx="448"/>
  <p:cmAuthor id="450" name="未知用户145" initials="未" lastIdx="0" clrIdx="449"/>
  <p:cmAuthor id="451" name="Unknown User111" initials="U" lastIdx="0" clrIdx="450"/>
  <p:cmAuthor id="452" name="未知用户140" initials="未" lastIdx="0" clrIdx="451"/>
  <p:cmAuthor id="453" name="未知用户142" initials="未" lastIdx="0" clrIdx="452"/>
  <p:cmAuthor id="454" name="未知用户110" initials="未" lastIdx="0" clrIdx="453"/>
  <p:cmAuthor id="455" name="未知用户146" initials="未" lastIdx="0" clrIdx="454"/>
  <p:cmAuthor id="456" name="未知用户118" initials="未" lastIdx="0" clrIdx="455"/>
  <p:cmAuthor id="457" name="未知用户147" initials="未" lastIdx="0" clrIdx="456"/>
  <p:cmAuthor id="458" name="未知用户119" initials="未" lastIdx="0" clrIdx="457"/>
  <p:cmAuthor id="459" name="未知用户31" initials="未" lastIdx="0" clrIdx="458"/>
  <p:cmAuthor id="460" name="未知的使用者155" initials="未" lastIdx="0" clrIdx="459"/>
  <p:cmAuthor id="461" name="未知的使用者149" initials="未" lastIdx="0" clrIdx="460"/>
  <p:cmAuthor id="462" name="James" initials="J" lastIdx="0" clrIdx="461"/>
  <p:cmAuthor id="463" name="Evonlin" initials="E" lastIdx="0" clrIdx="462"/>
  <p:cmAuthor id="464" name="Unknown User116" initials="U" lastIdx="0" clrIdx="463"/>
  <p:cmAuthor id="465" name="Unknown User114" initials="U" lastIdx="0" clrIdx="464"/>
  <p:cmAuthor id="466" name="Unknown User68" initials="U" lastIdx="0" clrIdx="465"/>
  <p:cmAuthor id="467" name="Unknown User69" initials="U" lastIdx="0" clrIdx="466"/>
  <p:cmAuthor id="468" name="user" initials="u" lastIdx="0" clrIdx="467"/>
  <p:cmAuthor id="469" name="未知用户120" initials="未" lastIdx="0" clrIdx="468"/>
  <p:cmAuthor id="470" name="raymond luan" initials="r" lastIdx="0" clrIdx="469"/>
  <p:cmAuthor id="471" name="刘晖" initials="刘" lastIdx="0" clrIdx="470"/>
  <p:cmAuthor id="472" name="lucky" initials="l" lastIdx="0" clrIdx="471"/>
  <p:cmAuthor id="473" name="未知的使用者160" initials="未" lastIdx="0" clrIdx="472"/>
  <p:cmAuthor id="474" name="未知用户443" initials="未" lastIdx="0" clrIdx="473"/>
  <p:cmAuthor id="475" name="未知用户411" initials="未" lastIdx="0" clrIdx="474"/>
  <p:cmAuthor id="476" name="未知用户444" initials="未" lastIdx="0" clrIdx="475"/>
  <p:cmAuthor id="477" name="未知用户413" initials="未" lastIdx="0" clrIdx="476"/>
  <p:cmAuthor id="478" name="未知用户445" initials="未" lastIdx="0" clrIdx="477"/>
  <p:cmAuthor id="479" name="未知用户446" initials="未" lastIdx="0" clrIdx="478"/>
  <p:cmAuthor id="480" name="未知用户447" initials="未" lastIdx="0" clrIdx="479"/>
  <p:cmAuthor id="481" name="未知用户448" initials="未" lastIdx="0" clrIdx="480"/>
  <p:cmAuthor id="482" name="未知用户333" initials="未" lastIdx="0" clrIdx="481"/>
  <p:cmAuthor id="483" name="未知用户417" initials="未" lastIdx="0" clrIdx="482"/>
  <p:cmAuthor id="484" name="未知用户449" initials="未" lastIdx="0" clrIdx="483"/>
  <p:cmAuthor id="485" name="未知用户418" initials="未" lastIdx="0" clrIdx="484"/>
  <p:cmAuthor id="486" name="未知用户450" initials="未" lastIdx="0" clrIdx="485"/>
  <p:cmAuthor id="487" name="未知用户423" initials="未" lastIdx="0" clrIdx="486"/>
  <p:cmAuthor id="488" name="未知用户424" initials="未" lastIdx="0" clrIdx="487"/>
  <p:cmAuthor id="489" name="未知用户425" initials="未" lastIdx="0" clrIdx="488"/>
  <p:cmAuthor id="490" name="未知用户451" initials="未" lastIdx="0" clrIdx="489"/>
  <p:cmAuthor id="491" name="未知用户452" initials="未" lastIdx="0" clrIdx="490"/>
  <p:cmAuthor id="492" name="未知用户453" initials="未" lastIdx="0" clrIdx="491"/>
  <p:cmAuthor id="493" name="未知用户454" initials="未" lastIdx="0" clrIdx="492"/>
  <p:cmAuthor id="494" name="未知用户455" initials="未" lastIdx="0" clrIdx="493"/>
  <p:cmAuthor id="495" name="未知用户456" initials="未" lastIdx="0" clrIdx="494"/>
  <p:cmAuthor id="496" name="未知用户457" initials="未" lastIdx="0" clrIdx="495"/>
  <p:cmAuthor id="497" name="未知用户458" initials="未" lastIdx="0" clrIdx="496"/>
  <p:cmAuthor id="498" name="風輕 雲淡" initials="風輕" lastIdx="0" clrIdx="497"/>
  <p:cmAuthor id="499" name="李 芳怡" initials="李" lastIdx="0" clrIdx="498"/>
  <p:cmAuthor id="500" name="未知用户162" initials="未" lastIdx="0" clrIdx="499"/>
  <p:cmAuthor id="501" name="未知用户165" initials="未" lastIdx="0" clrIdx="500"/>
  <p:cmAuthor id="502" name="未知用户203" initials="未" lastIdx="0" clrIdx="501"/>
  <p:cmAuthor id="503" name="未知用户174" initials="未" lastIdx="0" clrIdx="502"/>
  <p:cmAuthor id="504" name="未知用户177" initials="未" lastIdx="0" clrIdx="503"/>
  <p:cmAuthor id="505" name="未知用户204" initials="未" lastIdx="0" clrIdx="504"/>
  <p:cmAuthor id="506" name="未知用户190" initials="未" lastIdx="0" clrIdx="505"/>
  <p:cmAuthor id="507" name="dcis" initials="d" lastIdx="0" clrIdx="506"/>
  <p:cmAuthor id="508" name="单 善" initials="单" lastIdx="0" clrIdx="507"/>
  <p:cmAuthor id="509" name="未知的使用者232" initials="" lastIdx="0" clrIdx="508"/>
  <p:cmAuthor id="510" name="Unknown User66" initials="U" lastIdx="0" clrIdx="509"/>
  <p:cmAuthor id="511" name="Unknown User67" initials="U" lastIdx="0" clrIdx="510"/>
  <p:cmAuthor id="512" name="Unknown User70" initials="U" lastIdx="0" clrIdx="511"/>
  <p:cmAuthor id="513" name="nancy" initials="n" lastIdx="0" clrIdx="512"/>
  <p:cmAuthor id="514" name="未知用户125" initials="未" lastIdx="0" clrIdx="513"/>
  <p:cmAuthor id="515" name="未知用户126" initials="未" lastIdx="0" clrIdx="514"/>
  <p:cmAuthor id="516" name="未知用户129" initials="未" lastIdx="0" clrIdx="515"/>
  <p:cmAuthor id="517" name="未知用户207" initials="未" lastIdx="0" clrIdx="516"/>
  <p:cmAuthor id="518" name="未知用户208" initials="未" lastIdx="0" clrIdx="517"/>
  <p:cmAuthor id="519" name="未知用户198" initials="未" lastIdx="0" clrIdx="518"/>
  <p:cmAuthor id="520" name="未知用户206" initials="未" lastIdx="0" clrIdx="519"/>
  <p:cmAuthor id="521" name="未知的使用者207" initials="未" lastIdx="0" clrIdx="520"/>
  <p:cmAuthor id="522" name="未知的使用者208" initials="未" lastIdx="0" clrIdx="521"/>
  <p:cmAuthor id="523" name="未知的使用者189" initials="未" lastIdx="0" clrIdx="522"/>
  <p:cmAuthor id="524" name="未知的使用者190" initials="未" lastIdx="0" clrIdx="523"/>
  <p:cmAuthor id="525" name="未知的使用者191" initials="未" lastIdx="0" clrIdx="524"/>
  <p:cmAuthor id="526" name="未知的使用者193" initials="未" lastIdx="0" clrIdx="525"/>
  <p:cmAuthor id="527" name="未知的使用者212" initials="未" lastIdx="0" clrIdx="526"/>
  <p:cmAuthor id="528" name="未知的使用者216" initials="未" lastIdx="0" clrIdx="527"/>
  <p:cmAuthor id="529" name="未知的使用者218" initials="未" lastIdx="0" clrIdx="528"/>
  <p:cmAuthor id="530" name="未知的使用者219" initials="未" lastIdx="0" clrIdx="529"/>
  <p:cmAuthor id="531" name="未知的使用者220" initials="未" lastIdx="0" clrIdx="530"/>
  <p:cmAuthor id="532" name="未知的使用者153" initials="未" lastIdx="0" clrIdx="531"/>
  <p:cmAuthor id="533" name="未知的使用者157" initials="未" lastIdx="0" clrIdx="532"/>
  <p:cmAuthor id="534" name="未知的使用者151" initials="未" lastIdx="0" clrIdx="533"/>
  <p:cmAuthor id="535" name="未知的使用者129" initials="未" lastIdx="0" clrIdx="534"/>
  <p:cmAuthor id="536" name="未知的使用者130" initials="未" lastIdx="0" clrIdx="535"/>
  <p:cmAuthor id="537" name="未知的使用者131" initials="未" lastIdx="0" clrIdx="536"/>
  <p:cmAuthor id="538" name="未知的使用者132" initials="未" lastIdx="0" clrIdx="537"/>
  <p:cmAuthor id="539" name="未知的使用者164" initials="未" lastIdx="0" clrIdx="538"/>
  <p:cmAuthor id="540" name="未知的使用者172" initials="未" lastIdx="0" clrIdx="539"/>
  <p:cmAuthor id="541" name="未知的使用者247" initials="未" lastIdx="0" clrIdx="540"/>
  <p:cmAuthor id="542" name="未知的使用者249" initials="未" lastIdx="0" clrIdx="541"/>
  <p:cmAuthor id="543" name="未知的使用者251" initials="未" lastIdx="0" clrIdx="542"/>
  <p:cmAuthor id="544" name="未知的使用者246" initials="未" lastIdx="0" clrIdx="543"/>
  <p:cmAuthor id="545" name="未知的使用者252" initials="未" lastIdx="0" clrIdx="544"/>
  <p:cmAuthor id="546" name="未知的使用者253" initials="未" lastIdx="0" clrIdx="545"/>
  <p:cmAuthor id="547" name="未知的使用者270" initials="未" lastIdx="0" clrIdx="546"/>
  <p:cmAuthor id="548" name="未知的使用者228" initials="未" lastIdx="0" clrIdx="547"/>
  <p:cmAuthor id="549" name="未知的使用者229" initials="未" lastIdx="0" clrIdx="548"/>
  <p:cmAuthor id="550" name="未知的使用者230" initials="未" lastIdx="0" clrIdx="549"/>
  <p:cmAuthor id="551" name="未知的使用者231" initials="未" lastIdx="0" clrIdx="550"/>
  <p:cmAuthor id="552" name="未知的使用者256" initials="未" lastIdx="0" clrIdx="551"/>
  <p:cmAuthor id="553" name="未知的使用者233" initials="未" lastIdx="0" clrIdx="552"/>
  <p:cmAuthor id="554" name="未知的使用者234" initials="未" lastIdx="0" clrIdx="553"/>
  <p:cmAuthor id="555" name="未知的使用者235" initials="未" lastIdx="0" clrIdx="554"/>
  <p:cmAuthor id="556" name="未知的使用者236" initials="未" lastIdx="0" clrIdx="555"/>
  <p:cmAuthor id="557" name="未知的使用者257" initials="未" lastIdx="0" clrIdx="556"/>
  <p:cmAuthor id="558" name="未知的使用者240" initials="未" lastIdx="0" clrIdx="557"/>
  <p:cmAuthor id="559" name="未知的使用者241" initials="未" lastIdx="0" clrIdx="558"/>
  <p:cmAuthor id="560" name="未知的使用者260" initials="未" lastIdx="0" clrIdx="559"/>
  <p:cmAuthor id="561" name="未知的使用者261" initials="未" lastIdx="0" clrIdx="560"/>
  <p:cmAuthor id="562" name="未知的使用者262" initials="未" lastIdx="0" clrIdx="561"/>
  <p:cmAuthor id="563" name="未知的使用者267" initials="未" lastIdx="0" clrIdx="562"/>
  <p:cmAuthor id="564" name="未知的使用者268" initials="未" lastIdx="0" clrIdx="563"/>
  <p:cmAuthor id="565" name="未知的使用者269" initials="未" lastIdx="0" clrIdx="564"/>
  <p:cmAuthor id="566" name="lillian" initials="l" lastIdx="0" clrIdx="565"/>
  <p:cmAuthor id="567" name="未知用户197" initials="未" lastIdx="0" clrIdx="566"/>
  <p:cmAuthor id="568" name="未知用户158" initials="未" lastIdx="0" clrIdx="567"/>
  <p:cmAuthor id="569" name="未知用户160" initials="未" lastIdx="0" clrIdx="568"/>
  <p:cmAuthor id="570" name="未知用户168" initials="未" lastIdx="0" clrIdx="569"/>
  <p:cmAuthor id="571" name="順天" initials="順" lastIdx="0" clrIdx="570"/>
  <p:cmAuthor id="572" name="未知用户112" initials="未" lastIdx="0" clrIdx="571"/>
  <p:cmAuthor id="573" name="Johnny Hsieh" initials="J" lastIdx="0" clrIdx="572"/>
  <p:cmAuthor id="574" name="未知用户221" initials="未" lastIdx="0" clrIdx="573"/>
  <p:cmAuthor id="575" name="未知的使用者205" initials="未" lastIdx="0" clrIdx="574"/>
  <p:cmAuthor id="576" name="未知的使用者200" initials="未" lastIdx="0" clrIdx="575"/>
  <p:cmAuthor id="577" name="Unknown User58" initials="U" lastIdx="0" clrIdx="576"/>
  <p:cmAuthor id="578" name="未知用户343" initials="未" lastIdx="0" clrIdx="577"/>
  <p:cmAuthor id="579" name="vicky" initials="v" lastIdx="0" clrIdx="578"/>
  <p:cmAuthor id="580" name="未知用户304" initials="未" lastIdx="0" clrIdx="579"/>
  <p:cmAuthor id="581" name="yangxy" initials="y" lastIdx="0" clrIdx="580"/>
  <p:cmAuthor id="582" name="未知用户311" initials="未" lastIdx="0" clrIdx="581"/>
  <p:cmAuthor id="583" name="未知用户312" initials="未" lastIdx="0" clrIdx="582"/>
  <p:cmAuthor id="584" name="shenbina" initials="s" lastIdx="0" clrIdx="583"/>
  <p:cmAuthor id="585" name="未知用户314" initials="未" lastIdx="0" clrIdx="584"/>
  <p:cmAuthor id="586" name="晓  曲" initials="晓" lastIdx="0" clrIdx="585"/>
  <p:cmAuthor id="587" name="未知的使用者177" initials="未" lastIdx="0" clrIdx="586"/>
  <p:cmAuthor id="588" name="未知用户354" initials="未" lastIdx="0" clrIdx="587"/>
  <p:cmAuthor id="589" name="未知用户238" initials="未" lastIdx="0" clrIdx="588"/>
  <p:cmAuthor id="590" name="未知用户220" initials="未" lastIdx="0" clrIdx="589"/>
  <p:cmAuthor id="591" name="winner1 chan" initials="wc" lastIdx="0" clrIdx="590"/>
  <p:cmAuthor id="592" name="未知用户332" initials="未" lastIdx="0" clrIdx="591"/>
  <p:cmAuthor id="593" name="未知用户217" initials="未" lastIdx="0" clrIdx="592"/>
  <p:cmAuthor id="594" name="未知用户272" initials="未" lastIdx="0" clrIdx="593"/>
  <p:cmAuthor id="595" name="annie.gts@outlook.com" initials="a" lastIdx="0" clrIdx="594"/>
  <p:cmAuthor id="596" name="杨 升格" initials="杨" lastIdx="0" clrIdx="595"/>
  <p:cmAuthor id="597" name="Unknown User80" initials="U" lastIdx="0" clrIdx="596"/>
  <p:cmAuthor id="598" name="cy" initials="c" lastIdx="0" clrIdx="597"/>
  <p:cmAuthor id="599" name="未知用户222" initials="未" lastIdx="0" clrIdx="598"/>
  <p:cmAuthor id="600" name="璇 安" initials="璇" lastIdx="0" clrIdx="599"/>
  <p:cmAuthor id="601" name="未知用户214" initials="未" lastIdx="0" clrIdx="600"/>
  <p:cmAuthor id="602" name="lxm" initials="l" lastIdx="0" clrIdx="601"/>
  <p:cmAuthor id="603" name="未知用户231" initials="未" lastIdx="0" clrIdx="602"/>
  <p:cmAuthor id="604" name="yesg" initials="y" lastIdx="0" clrIdx="603"/>
  <p:cmAuthor id="605" name="未知用户277" initials="未" lastIdx="0" clrIdx="604"/>
  <p:cmAuthor id="606" name="soling" initials="s" lastIdx="0" clrIdx="605"/>
  <p:cmAuthor id="607" name="李 骁" initials="李" lastIdx="0" clrIdx="606"/>
  <p:cmAuthor id="608" name="未知用户258" initials="未" lastIdx="0" clrIdx="607"/>
  <p:cmAuthor id="609" name="未知的使用者96" initials="未" lastIdx="0" clrIdx="608"/>
  <p:cmAuthor id="610" name="未知用户260" initials="未" lastIdx="0" clrIdx="609"/>
  <p:cmAuthor id="611" name="未知用户261" initials="未" lastIdx="0" clrIdx="610"/>
  <p:cmAuthor id="612" name="未知用户262" initials="未" lastIdx="0" clrIdx="611"/>
  <p:cmAuthor id="613" name="未知用户263" initials="未" lastIdx="0" clrIdx="612"/>
  <p:cmAuthor id="614" name="未知用户248" initials="未" lastIdx="0" clrIdx="613"/>
  <p:cmAuthor id="615" name="未知用户249" initials="未" lastIdx="0" clrIdx="614"/>
  <p:cmAuthor id="616" name="未知用户285" initials="未" lastIdx="0" clrIdx="615"/>
  <p:cmAuthor id="617" name="未知用户315" initials="未" lastIdx="0" clrIdx="616"/>
  <p:cmAuthor id="618" name="未知用户316" initials="未" lastIdx="0" clrIdx="617"/>
  <p:cmAuthor id="619" name="未知用户317" initials="未" lastIdx="0" clrIdx="618"/>
  <p:cmAuthor id="620" name="未知用户318" initials="未" lastIdx="0" clrIdx="619"/>
  <p:cmAuthor id="621" name="chen hui" initials="c" lastIdx="0" clrIdx="620"/>
  <p:cmAuthor id="622" name="未知用户244" initials="未" lastIdx="0" clrIdx="621"/>
  <p:cmAuthor id="623" name="未知用户322" initials="未" lastIdx="0" clrIdx="622"/>
  <p:cmAuthor id="624" name="未知用户323" initials="未" lastIdx="0" clrIdx="623"/>
  <p:cmAuthor id="625" name="未知用户324" initials="未" lastIdx="0" clrIdx="624"/>
  <p:cmAuthor id="626" name="wangxinhui" initials="w" lastIdx="0" clrIdx="625"/>
  <p:cmAuthor id="627" name="未知用户245" initials="未" lastIdx="0" clrIdx="626"/>
  <p:cmAuthor id="628" name="未知用户363" initials="未" lastIdx="0" clrIdx="627"/>
  <p:cmAuthor id="629" name="未知用户459" initials="未" lastIdx="0" clrIdx="628"/>
  <p:cmAuthor id="630" name="未知用户470" initials="未" lastIdx="0" clrIdx="629"/>
  <p:cmAuthor id="631" name="未知用户325" initials="未" lastIdx="0" clrIdx="630"/>
  <p:cmAuthor id="632" name="未知用户326" initials="未" lastIdx="0" clrIdx="631"/>
  <p:cmAuthor id="633" name="未知用户365" initials="未" lastIdx="0" clrIdx="632"/>
  <p:cmAuthor id="634" name="未知用户460" initials="未" lastIdx="0" clrIdx="633"/>
  <p:cmAuthor id="635" name="未知用户366" initials="未" lastIdx="0" clrIdx="634"/>
  <p:cmAuthor id="636" name="未知用户461" initials="未" lastIdx="0" clrIdx="635"/>
  <p:cmAuthor id="637" name="未知用户367" initials="未" lastIdx="0" clrIdx="636"/>
  <p:cmAuthor id="638" name="未知用户462" initials="未" lastIdx="0" clrIdx="637"/>
  <p:cmAuthor id="639" name="未知用户463" initials="未" lastIdx="0" clrIdx="638"/>
  <p:cmAuthor id="640" name="未知用户368" initials="未" lastIdx="0" clrIdx="639"/>
  <p:cmAuthor id="641" name="未知用户464" initials="未" lastIdx="0" clrIdx="640"/>
  <p:cmAuthor id="642" name="未知用户369" initials="未" lastIdx="0" clrIdx="641"/>
  <p:cmAuthor id="643" name="未知用户465" initials="未" lastIdx="0" clrIdx="642"/>
  <p:cmAuthor id="644" name="未知用户466" initials="未" lastIdx="0" clrIdx="643"/>
  <p:cmAuthor id="645" name="未知用户467" initials="未" lastIdx="0" clrIdx="644"/>
  <p:cmAuthor id="646" name="未知用户468" initials="未" lastIdx="0" clrIdx="645"/>
  <p:cmAuthor id="647" name="未知用户426" initials="未" lastIdx="0" clrIdx="646"/>
  <p:cmAuthor id="648" name="未知用户371" initials="未" lastIdx="0" clrIdx="647"/>
  <p:cmAuthor id="649" name="未知用户372" initials="未" lastIdx="0" clrIdx="648"/>
  <p:cmAuthor id="650" name="未知用户373" initials="未" lastIdx="0" clrIdx="649"/>
  <p:cmAuthor id="651" name="未知用户374" initials="未" lastIdx="0" clrIdx="650"/>
  <p:cmAuthor id="652" name="未知用户469" initials="未" lastIdx="0" clrIdx="651"/>
  <p:cmAuthor id="653" name="未知用户427" initials="未" lastIdx="0" clrIdx="652"/>
  <p:cmAuthor id="654" name="未知用户375" initials="未" lastIdx="0" clrIdx="653"/>
  <p:cmAuthor id="655" name="未知用户376" initials="未" lastIdx="0" clrIdx="654"/>
  <p:cmAuthor id="656" name="未知用户377" initials="未" lastIdx="0" clrIdx="655"/>
  <p:cmAuthor id="657" name="未知用户428" initials="未" lastIdx="0" clrIdx="656"/>
  <p:cmAuthor id="658" name="未知用户378" initials="未" lastIdx="0" clrIdx="657"/>
  <p:cmAuthor id="659" name="未知用户379" initials="未" lastIdx="0" clrIdx="658"/>
  <p:cmAuthor id="660" name="未知用户339" initials="未" lastIdx="0" clrIdx="659"/>
  <p:cmAuthor id="661" name="未知用户380" initials="未" lastIdx="0" clrIdx="660"/>
  <p:cmAuthor id="662" name="未知用户381" initials="未" lastIdx="0" clrIdx="661"/>
  <p:cmAuthor id="663" name="未知用户382" initials="未" lastIdx="0" clrIdx="662"/>
  <p:cmAuthor id="664" name="未知用户383" initials="未" lastIdx="0" clrIdx="663"/>
  <p:cmAuthor id="665" name="未知用户384" initials="未" lastIdx="0" clrIdx="664"/>
  <p:cmAuthor id="666" name="未知用户294" initials="未" lastIdx="0" clrIdx="665"/>
  <p:cmAuthor id="667" name="未知用户385" initials="未" lastIdx="0" clrIdx="666"/>
  <p:cmAuthor id="668" name="未知用户386" initials="未" lastIdx="0" clrIdx="667"/>
  <p:cmAuthor id="669" name="未知用户429" initials="未" lastIdx="0" clrIdx="668"/>
  <p:cmAuthor id="670" name="未知用户430" initials="未" lastIdx="0" clrIdx="669"/>
  <p:cmAuthor id="671" name="未知用户389" initials="未" lastIdx="0" clrIdx="670"/>
  <p:cmAuthor id="672" name="未知用户350" initials="未" lastIdx="0" clrIdx="671"/>
  <p:cmAuthor id="673" name="未知用户431" initials="未" lastIdx="0" clrIdx="672"/>
  <p:cmAuthor id="674" name="未知用户351" initials="未" lastIdx="0" clrIdx="673"/>
  <p:cmAuthor id="675" name="未知用户432" initials="未" lastIdx="0" clrIdx="674"/>
  <p:cmAuthor id="676" name="未知用户392" initials="未" lastIdx="0" clrIdx="675"/>
  <p:cmAuthor id="677" name="未知用户433" initials="未" lastIdx="0" clrIdx="676"/>
  <p:cmAuthor id="678" name="未知用户434" initials="未" lastIdx="0" clrIdx="677"/>
  <p:cmAuthor id="679" name="未知用户393" initials="未" lastIdx="0" clrIdx="678"/>
  <p:cmAuthor id="680" name="未知用户435" initials="未" lastIdx="0" clrIdx="679"/>
  <p:cmAuthor id="681" name="未知用户356" initials="未" lastIdx="0" clrIdx="680"/>
  <p:cmAuthor id="682" name="未知用户436" initials="未" lastIdx="0" clrIdx="681"/>
  <p:cmAuthor id="683" name="未知用户396" initials="未" lastIdx="0" clrIdx="682"/>
  <p:cmAuthor id="684" name="未知用户437" initials="未" lastIdx="0" clrIdx="683"/>
  <p:cmAuthor id="685" name="未知用户397" initials="未" lastIdx="0" clrIdx="684"/>
  <p:cmAuthor id="686" name="未知用户419" initials="未" lastIdx="0" clrIdx="685"/>
  <p:cmAuthor id="687" name="未知用户399" initials="未" lastIdx="0" clrIdx="686"/>
  <p:cmAuthor id="688" name="未知用户438" initials="未" lastIdx="0" clrIdx="687"/>
  <p:cmAuthor id="689" name="未知用户401" initials="未" lastIdx="0" clrIdx="688"/>
  <p:cmAuthor id="690" name="未知用户402" initials="未" lastIdx="0" clrIdx="689"/>
  <p:cmAuthor id="691" name="未知用户403" initials="未" lastIdx="0" clrIdx="690"/>
  <p:cmAuthor id="692" name="未知用户327" initials="未" lastIdx="0" clrIdx="691"/>
  <p:cmAuthor id="693" name="未知用户404" initials="未" lastIdx="0" clrIdx="692"/>
  <p:cmAuthor id="694" name="未知用户405" initials="未" lastIdx="0" clrIdx="693"/>
  <p:cmAuthor id="695" name="未知用户439" initials="未" lastIdx="0" clrIdx="694"/>
  <p:cmAuthor id="696" name="未知用户406" initials="未" lastIdx="0" clrIdx="695"/>
  <p:cmAuthor id="697" name="未知用户440" initials="未" lastIdx="0" clrIdx="696"/>
  <p:cmAuthor id="698" name="未知用户441" initials="未" lastIdx="0" clrIdx="697"/>
  <p:cmAuthor id="699" name="未知用户442" initials="未" lastIdx="0" clrIdx="698"/>
  <p:cmAuthor id="700" name="未知用户409" initials="未" lastIdx="0" clrIdx="69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\Desktop\背景.png背景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7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5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27.png"/><Relationship Id="rId2" Type="http://schemas.openxmlformats.org/officeDocument/2006/relationships/image" Target="../media/image46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69.png"/><Relationship Id="rId23" Type="http://schemas.openxmlformats.org/officeDocument/2006/relationships/image" Target="../media/image68.png"/><Relationship Id="rId22" Type="http://schemas.openxmlformats.org/officeDocument/2006/relationships/image" Target="../media/image67.png"/><Relationship Id="rId21" Type="http://schemas.openxmlformats.org/officeDocument/2006/relationships/image" Target="../media/image66.png"/><Relationship Id="rId20" Type="http://schemas.openxmlformats.org/officeDocument/2006/relationships/image" Target="../media/image65.png"/><Relationship Id="rId2" Type="http://schemas.openxmlformats.org/officeDocument/2006/relationships/image" Target="../media/image48.png"/><Relationship Id="rId19" Type="http://schemas.openxmlformats.org/officeDocument/2006/relationships/image" Target="../media/image17.png"/><Relationship Id="rId18" Type="http://schemas.openxmlformats.org/officeDocument/2006/relationships/image" Target="../media/image64.png"/><Relationship Id="rId17" Type="http://schemas.openxmlformats.org/officeDocument/2006/relationships/image" Target="../media/image63.png"/><Relationship Id="rId16" Type="http://schemas.openxmlformats.org/officeDocument/2006/relationships/image" Target="../media/image62.png"/><Relationship Id="rId15" Type="http://schemas.openxmlformats.org/officeDocument/2006/relationships/image" Target="../media/image61.png"/><Relationship Id="rId14" Type="http://schemas.openxmlformats.org/officeDocument/2006/relationships/image" Target="../media/image60.png"/><Relationship Id="rId13" Type="http://schemas.openxmlformats.org/officeDocument/2006/relationships/image" Target="../media/image59.png"/><Relationship Id="rId12" Type="http://schemas.openxmlformats.org/officeDocument/2006/relationships/image" Target="../media/image58.pn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1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8" Type="http://schemas.openxmlformats.org/officeDocument/2006/relationships/image" Target="../media/image77.png"/><Relationship Id="rId7" Type="http://schemas.openxmlformats.org/officeDocument/2006/relationships/image" Target="../media/image76.png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30" Type="http://schemas.openxmlformats.org/officeDocument/2006/relationships/slideLayout" Target="../slideLayouts/slideLayout1.xml"/><Relationship Id="rId3" Type="http://schemas.openxmlformats.org/officeDocument/2006/relationships/image" Target="../media/image72.png"/><Relationship Id="rId29" Type="http://schemas.openxmlformats.org/officeDocument/2006/relationships/image" Target="../media/image97.png"/><Relationship Id="rId28" Type="http://schemas.openxmlformats.org/officeDocument/2006/relationships/image" Target="../media/image96.png"/><Relationship Id="rId27" Type="http://schemas.openxmlformats.org/officeDocument/2006/relationships/image" Target="../media/image95.png"/><Relationship Id="rId26" Type="http://schemas.openxmlformats.org/officeDocument/2006/relationships/image" Target="../media/image17.png"/><Relationship Id="rId25" Type="http://schemas.openxmlformats.org/officeDocument/2006/relationships/image" Target="../media/image94.png"/><Relationship Id="rId24" Type="http://schemas.openxmlformats.org/officeDocument/2006/relationships/image" Target="../media/image93.png"/><Relationship Id="rId23" Type="http://schemas.openxmlformats.org/officeDocument/2006/relationships/image" Target="../media/image92.png"/><Relationship Id="rId22" Type="http://schemas.openxmlformats.org/officeDocument/2006/relationships/image" Target="../media/image91.png"/><Relationship Id="rId21" Type="http://schemas.openxmlformats.org/officeDocument/2006/relationships/image" Target="../media/image90.png"/><Relationship Id="rId20" Type="http://schemas.openxmlformats.org/officeDocument/2006/relationships/image" Target="../media/image89.png"/><Relationship Id="rId2" Type="http://schemas.openxmlformats.org/officeDocument/2006/relationships/image" Target="../media/image71.png"/><Relationship Id="rId19" Type="http://schemas.openxmlformats.org/officeDocument/2006/relationships/image" Target="../media/image88.png"/><Relationship Id="rId18" Type="http://schemas.openxmlformats.org/officeDocument/2006/relationships/image" Target="../media/image87.png"/><Relationship Id="rId17" Type="http://schemas.openxmlformats.org/officeDocument/2006/relationships/image" Target="../media/image86.png"/><Relationship Id="rId16" Type="http://schemas.openxmlformats.org/officeDocument/2006/relationships/image" Target="../media/image85.png"/><Relationship Id="rId15" Type="http://schemas.openxmlformats.org/officeDocument/2006/relationships/image" Target="../media/image84.png"/><Relationship Id="rId14" Type="http://schemas.openxmlformats.org/officeDocument/2006/relationships/image" Target="../media/image83.png"/><Relationship Id="rId13" Type="http://schemas.openxmlformats.org/officeDocument/2006/relationships/image" Target="../media/image82.png"/><Relationship Id="rId12" Type="http://schemas.openxmlformats.org/officeDocument/2006/relationships/image" Target="../media/image81.png"/><Relationship Id="rId11" Type="http://schemas.openxmlformats.org/officeDocument/2006/relationships/image" Target="../media/image80.png"/><Relationship Id="rId10" Type="http://schemas.openxmlformats.org/officeDocument/2006/relationships/image" Target="../media/image79.png"/><Relationship Id="rId1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6.png"/><Relationship Id="rId8" Type="http://schemas.openxmlformats.org/officeDocument/2006/relationships/image" Target="../media/image105.png"/><Relationship Id="rId7" Type="http://schemas.openxmlformats.org/officeDocument/2006/relationships/image" Target="../media/image104.png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7.png"/><Relationship Id="rId17" Type="http://schemas.openxmlformats.org/officeDocument/2006/relationships/image" Target="../media/image114.png"/><Relationship Id="rId16" Type="http://schemas.openxmlformats.org/officeDocument/2006/relationships/image" Target="../media/image113.png"/><Relationship Id="rId15" Type="http://schemas.openxmlformats.org/officeDocument/2006/relationships/image" Target="../media/image112.png"/><Relationship Id="rId14" Type="http://schemas.openxmlformats.org/officeDocument/2006/relationships/image" Target="../media/image111.png"/><Relationship Id="rId13" Type="http://schemas.openxmlformats.org/officeDocument/2006/relationships/image" Target="../media/image110.png"/><Relationship Id="rId12" Type="http://schemas.openxmlformats.org/officeDocument/2006/relationships/image" Target="../media/image109.png"/><Relationship Id="rId11" Type="http://schemas.openxmlformats.org/officeDocument/2006/relationships/image" Target="../media/image108.png"/><Relationship Id="rId10" Type="http://schemas.openxmlformats.org/officeDocument/2006/relationships/image" Target="../media/image107.png"/><Relationship Id="rId1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2.png"/><Relationship Id="rId8" Type="http://schemas.openxmlformats.org/officeDocument/2006/relationships/image" Target="../media/image121.png"/><Relationship Id="rId7" Type="http://schemas.openxmlformats.org/officeDocument/2006/relationships/image" Target="../media/image120.png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26.png"/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27.png"/><Relationship Id="rId15" Type="http://schemas.openxmlformats.org/officeDocument/2006/relationships/image" Target="../media/image126.png"/><Relationship Id="rId14" Type="http://schemas.openxmlformats.org/officeDocument/2006/relationships/image" Target="../media/image125.png"/><Relationship Id="rId13" Type="http://schemas.openxmlformats.org/officeDocument/2006/relationships/image" Target="../media/image124.jpeg"/><Relationship Id="rId12" Type="http://schemas.openxmlformats.org/officeDocument/2006/relationships/image" Target="../media/image123.jpeg"/><Relationship Id="rId11" Type="http://schemas.openxmlformats.org/officeDocument/2006/relationships/image" Target="../media/image17.png"/><Relationship Id="rId10" Type="http://schemas.openxmlformats.org/officeDocument/2006/relationships/image" Target="../media/image27.png"/><Relationship Id="rId1" Type="http://schemas.openxmlformats.org/officeDocument/2006/relationships/image" Target="../media/image11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35.png"/><Relationship Id="rId7" Type="http://schemas.openxmlformats.org/officeDocument/2006/relationships/image" Target="../media/image134.png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image" Target="../media/image13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2.png"/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image" Target="../media/image139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45.png"/><Relationship Id="rId2" Type="http://schemas.openxmlformats.org/officeDocument/2006/relationships/image" Target="../media/image144.jpeg"/><Relationship Id="rId1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9.png"/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image" Target="../media/image146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27.png"/><Relationship Id="rId2" Type="http://schemas.openxmlformats.org/officeDocument/2006/relationships/image" Target="../media/image150.png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image" Target="../media/image151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7.png"/><Relationship Id="rId3" Type="http://schemas.openxmlformats.org/officeDocument/2006/relationships/image" Target="../media/image155.png"/><Relationship Id="rId2" Type="http://schemas.openxmlformats.org/officeDocument/2006/relationships/image" Target="../media/image26.png"/><Relationship Id="rId1" Type="http://schemas.openxmlformats.org/officeDocument/2006/relationships/image" Target="../media/image154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image" Target="../media/image15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27.png"/><Relationship Id="rId2" Type="http://schemas.openxmlformats.org/officeDocument/2006/relationships/image" Target="../media/image159.png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154.png"/><Relationship Id="rId2" Type="http://schemas.openxmlformats.org/officeDocument/2006/relationships/image" Target="../media/image161.jpeg"/><Relationship Id="rId1" Type="http://schemas.openxmlformats.org/officeDocument/2006/relationships/image" Target="../media/image160.jpe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4.png"/><Relationship Id="rId3" Type="http://schemas.openxmlformats.org/officeDocument/2006/relationships/image" Target="../media/image163.png"/><Relationship Id="rId2" Type="http://schemas.openxmlformats.org/officeDocument/2006/relationships/image" Target="../media/image154.png"/><Relationship Id="rId1" Type="http://schemas.openxmlformats.org/officeDocument/2006/relationships/image" Target="../media/image162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27.png"/><Relationship Id="rId2" Type="http://schemas.openxmlformats.org/officeDocument/2006/relationships/image" Target="../media/image165.png"/><Relationship Id="rId1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172.png"/><Relationship Id="rId7" Type="http://schemas.openxmlformats.org/officeDocument/2006/relationships/image" Target="../media/image171.png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26.png"/><Relationship Id="rId3" Type="http://schemas.openxmlformats.org/officeDocument/2006/relationships/image" Target="../media/image168.png"/><Relationship Id="rId2" Type="http://schemas.openxmlformats.org/officeDocument/2006/relationships/image" Target="../media/image167.jpe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7.png"/><Relationship Id="rId1" Type="http://schemas.openxmlformats.org/officeDocument/2006/relationships/image" Target="../media/image166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179.png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7.png"/><Relationship Id="rId1" Type="http://schemas.openxmlformats.org/officeDocument/2006/relationships/image" Target="../media/image173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181.jpeg"/><Relationship Id="rId1" Type="http://schemas.openxmlformats.org/officeDocument/2006/relationships/image" Target="../media/image18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3.png"/><Relationship Id="rId1" Type="http://schemas.openxmlformats.org/officeDocument/2006/relationships/image" Target="../media/image18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7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35.png"/><Relationship Id="rId3" Type="http://schemas.openxmlformats.org/officeDocument/2006/relationships/image" Target="../media/image27.pn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79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67605" y="2292858"/>
            <a:ext cx="2304415" cy="544194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4003040" y="4517390"/>
            <a:ext cx="5189855" cy="295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900" b="1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主讲人</a:t>
            </a:r>
            <a:r>
              <a:rPr sz="1900" b="1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900" b="1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900" b="1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Cooper  18016313342</a:t>
            </a:r>
            <a:endParaRPr lang="en-US"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31557" y="2317877"/>
            <a:ext cx="1726692" cy="5191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277234" y="2292350"/>
            <a:ext cx="1115186" cy="5441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219827" y="3280664"/>
            <a:ext cx="1823846" cy="2885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732483" y="4059935"/>
            <a:ext cx="4439152" cy="9144"/>
          </a:xfrm>
          <a:prstGeom prst="rect">
            <a:avLst/>
          </a:prstGeom>
        </p:spPr>
      </p:pic>
      <p:sp>
        <p:nvSpPr>
          <p:cNvPr id="18" name="rect 18"/>
          <p:cNvSpPr/>
          <p:nvPr/>
        </p:nvSpPr>
        <p:spPr>
          <a:xfrm>
            <a:off x="6882384" y="2567438"/>
            <a:ext cx="160959" cy="62096"/>
          </a:xfrm>
          <a:prstGeom prst="rect">
            <a:avLst/>
          </a:prstGeom>
          <a:solidFill>
            <a:srgbClr val="F7F7F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box 420"/>
          <p:cNvSpPr/>
          <p:nvPr/>
        </p:nvSpPr>
        <p:spPr>
          <a:xfrm>
            <a:off x="6794272" y="1672513"/>
            <a:ext cx="4086859" cy="36277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84530" algn="l" rtl="0" eaLnBrk="0">
              <a:lnSpc>
                <a:spcPct val="89000"/>
              </a:lnSpc>
            </a:pPr>
            <a:r>
              <a:rPr sz="18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任务协作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7435" algn="l" rtl="0" eaLnBrk="0">
              <a:lnSpc>
                <a:spcPct val="95000"/>
              </a:lnSpc>
              <a:spcBef>
                <a:spcPts val="400"/>
              </a:spcBef>
            </a:pPr>
            <a:r>
              <a:rPr sz="13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任务工作台，项目团队进度看板，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68705" algn="l" rtl="0" eaLnBrk="0">
              <a:lnSpc>
                <a:spcPct val="130000"/>
              </a:lnSpc>
              <a:spcBef>
                <a:spcPts val="280"/>
              </a:spcBef>
            </a:pPr>
            <a:r>
              <a:rPr sz="13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高效任务协同，更新状态，同步任务动</a:t>
            </a:r>
            <a:r>
              <a:rPr sz="13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流程协作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4148328" y="1804416"/>
            <a:ext cx="3617976" cy="3450335"/>
            <a:chOff x="0" y="0"/>
            <a:chExt cx="3617976" cy="3450335"/>
          </a:xfrm>
        </p:grpSpPr>
        <p:pic>
          <p:nvPicPr>
            <p:cNvPr id="422" name="picture 4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617976" cy="3450335"/>
            </a:xfrm>
            <a:prstGeom prst="rect">
              <a:avLst/>
            </a:prstGeom>
          </p:spPr>
        </p:pic>
        <p:sp>
          <p:nvSpPr>
            <p:cNvPr id="424" name="textbox 424"/>
            <p:cNvSpPr/>
            <p:nvPr/>
          </p:nvSpPr>
          <p:spPr>
            <a:xfrm>
              <a:off x="1488685" y="1239462"/>
              <a:ext cx="1114425" cy="12579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r" rtl="0" eaLnBrk="0">
                <a:lnSpc>
                  <a:spcPct val="93000"/>
                </a:lnSpc>
              </a:pPr>
              <a:r>
                <a:rPr sz="1900" kern="0" spc="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86</a:t>
              </a:r>
              <a:endParaRPr sz="1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3000"/>
                </a:lnSpc>
                <a:spcBef>
                  <a:spcPts val="5"/>
                </a:spcBef>
              </a:pPr>
              <a:r>
                <a:rPr sz="1900" kern="0" spc="4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49</a:t>
              </a:r>
              <a:endParaRPr sz="1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26" name="picture 4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428" name="textbox 428"/>
          <p:cNvSpPr/>
          <p:nvPr/>
        </p:nvSpPr>
        <p:spPr>
          <a:xfrm>
            <a:off x="1504272" y="1994077"/>
            <a:ext cx="2498089" cy="9925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68730" algn="l" rtl="0" eaLnBrk="0">
              <a:lnSpc>
                <a:spcPct val="89000"/>
              </a:lnSpc>
            </a:pPr>
            <a:r>
              <a:rPr sz="18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沟通协作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spcBef>
                <a:spcPts val="400"/>
              </a:spcBef>
            </a:pPr>
            <a:r>
              <a:rPr sz="13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干系人实时同步项目进</a:t>
            </a:r>
            <a:r>
              <a:rPr sz="1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520"/>
              </a:lnSpc>
            </a:pPr>
            <a:r>
              <a:rPr sz="13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与协同打通，实现项目高效协</a:t>
            </a:r>
            <a:r>
              <a:rPr sz="1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0" name="textbox 430"/>
          <p:cNvSpPr/>
          <p:nvPr/>
        </p:nvSpPr>
        <p:spPr>
          <a:xfrm>
            <a:off x="610314" y="525050"/>
            <a:ext cx="4290695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核心价值：强化部门及团</a:t>
            </a: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队协作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32" name="picture 4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434" name="textbox 434"/>
          <p:cNvSpPr/>
          <p:nvPr/>
        </p:nvSpPr>
        <p:spPr>
          <a:xfrm>
            <a:off x="6794430" y="5492609"/>
            <a:ext cx="2678429" cy="213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业务流程视角，快速定位项目流程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36" name="picture 4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438" name="textbox 438"/>
          <p:cNvSpPr/>
          <p:nvPr/>
        </p:nvSpPr>
        <p:spPr>
          <a:xfrm>
            <a:off x="5015298" y="3220274"/>
            <a:ext cx="308609" cy="295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9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64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"/>
          <p:cNvGrpSpPr/>
          <p:nvPr/>
        </p:nvGrpSpPr>
        <p:grpSpPr>
          <a:xfrm rot="21600000">
            <a:off x="3445089" y="3581400"/>
            <a:ext cx="4915574" cy="2100072"/>
            <a:chOff x="0" y="0"/>
            <a:chExt cx="4915574" cy="2100072"/>
          </a:xfrm>
        </p:grpSpPr>
        <p:sp>
          <p:nvSpPr>
            <p:cNvPr id="440" name="path 440"/>
            <p:cNvSpPr/>
            <p:nvPr/>
          </p:nvSpPr>
          <p:spPr>
            <a:xfrm>
              <a:off x="0" y="30479"/>
              <a:ext cx="4915574" cy="2069592"/>
            </a:xfrm>
            <a:custGeom>
              <a:avLst/>
              <a:gdLst/>
              <a:ahLst/>
              <a:cxnLst/>
              <a:rect l="0" t="0" r="0" b="0"/>
              <a:pathLst>
                <a:path w="7741" h="3259">
                  <a:moveTo>
                    <a:pt x="7741" y="892"/>
                  </a:moveTo>
                  <a:cubicBezTo>
                    <a:pt x="7741" y="892"/>
                    <a:pt x="7741" y="899"/>
                    <a:pt x="7741" y="899"/>
                  </a:cubicBezTo>
                  <a:cubicBezTo>
                    <a:pt x="7741" y="947"/>
                    <a:pt x="7741" y="994"/>
                    <a:pt x="7741" y="1042"/>
                  </a:cubicBezTo>
                  <a:cubicBezTo>
                    <a:pt x="7741" y="1042"/>
                    <a:pt x="7741" y="1042"/>
                    <a:pt x="7741" y="1042"/>
                  </a:cubicBezTo>
                  <a:cubicBezTo>
                    <a:pt x="7741" y="1048"/>
                    <a:pt x="7741" y="1048"/>
                    <a:pt x="7741" y="1055"/>
                  </a:cubicBezTo>
                  <a:cubicBezTo>
                    <a:pt x="7741" y="1055"/>
                    <a:pt x="7741" y="1062"/>
                    <a:pt x="7741" y="1062"/>
                  </a:cubicBezTo>
                  <a:cubicBezTo>
                    <a:pt x="7741" y="1068"/>
                    <a:pt x="7741" y="1068"/>
                    <a:pt x="7741" y="1068"/>
                  </a:cubicBezTo>
                  <a:cubicBezTo>
                    <a:pt x="7741" y="1075"/>
                    <a:pt x="7741" y="1075"/>
                    <a:pt x="7741" y="1075"/>
                  </a:cubicBezTo>
                  <a:cubicBezTo>
                    <a:pt x="7741" y="1075"/>
                    <a:pt x="7731" y="1082"/>
                    <a:pt x="7731" y="1082"/>
                  </a:cubicBezTo>
                  <a:cubicBezTo>
                    <a:pt x="7731" y="1089"/>
                    <a:pt x="7731" y="1089"/>
                    <a:pt x="7731" y="1089"/>
                  </a:cubicBezTo>
                  <a:cubicBezTo>
                    <a:pt x="7731" y="1096"/>
                    <a:pt x="7731" y="1096"/>
                    <a:pt x="7731" y="1096"/>
                  </a:cubicBezTo>
                  <a:cubicBezTo>
                    <a:pt x="7731" y="1096"/>
                    <a:pt x="7722" y="1103"/>
                    <a:pt x="7722" y="1103"/>
                  </a:cubicBezTo>
                  <a:cubicBezTo>
                    <a:pt x="7722" y="1109"/>
                    <a:pt x="7722" y="1109"/>
                    <a:pt x="7722" y="1109"/>
                  </a:cubicBezTo>
                  <a:cubicBezTo>
                    <a:pt x="7712" y="1109"/>
                    <a:pt x="7712" y="1109"/>
                    <a:pt x="7712" y="1109"/>
                  </a:cubicBezTo>
                  <a:cubicBezTo>
                    <a:pt x="7712" y="1116"/>
                    <a:pt x="7703" y="1123"/>
                    <a:pt x="7703" y="1123"/>
                  </a:cubicBezTo>
                  <a:cubicBezTo>
                    <a:pt x="7703" y="1130"/>
                    <a:pt x="7703" y="1130"/>
                    <a:pt x="7703" y="1130"/>
                  </a:cubicBezTo>
                  <a:cubicBezTo>
                    <a:pt x="7693" y="1130"/>
                    <a:pt x="7693" y="1136"/>
                    <a:pt x="7693" y="1136"/>
                  </a:cubicBezTo>
                  <a:cubicBezTo>
                    <a:pt x="7684" y="1136"/>
                    <a:pt x="7684" y="1136"/>
                    <a:pt x="7684" y="1136"/>
                  </a:cubicBezTo>
                  <a:cubicBezTo>
                    <a:pt x="7684" y="1143"/>
                    <a:pt x="7674" y="1150"/>
                    <a:pt x="7665" y="1150"/>
                  </a:cubicBezTo>
                  <a:cubicBezTo>
                    <a:pt x="7665" y="1157"/>
                    <a:pt x="7665" y="1157"/>
                    <a:pt x="7665" y="1157"/>
                  </a:cubicBezTo>
                  <a:cubicBezTo>
                    <a:pt x="7665" y="1157"/>
                    <a:pt x="7655" y="1157"/>
                    <a:pt x="7646" y="1164"/>
                  </a:cubicBezTo>
                  <a:cubicBezTo>
                    <a:pt x="7646" y="1164"/>
                    <a:pt x="7636" y="1170"/>
                    <a:pt x="7636" y="1170"/>
                  </a:cubicBezTo>
                  <a:cubicBezTo>
                    <a:pt x="7627" y="1170"/>
                    <a:pt x="7627" y="1177"/>
                    <a:pt x="7617" y="1177"/>
                  </a:cubicBezTo>
                  <a:cubicBezTo>
                    <a:pt x="7617" y="1184"/>
                    <a:pt x="7608" y="1184"/>
                    <a:pt x="7608" y="1184"/>
                  </a:cubicBezTo>
                  <a:cubicBezTo>
                    <a:pt x="7598" y="1191"/>
                    <a:pt x="7598" y="1191"/>
                    <a:pt x="7598" y="1191"/>
                  </a:cubicBezTo>
                  <a:cubicBezTo>
                    <a:pt x="7362" y="1286"/>
                    <a:pt x="7362" y="1286"/>
                    <a:pt x="7362" y="1286"/>
                  </a:cubicBezTo>
                  <a:cubicBezTo>
                    <a:pt x="3002" y="3103"/>
                    <a:pt x="3002" y="3103"/>
                    <a:pt x="3002" y="3103"/>
                  </a:cubicBezTo>
                  <a:cubicBezTo>
                    <a:pt x="2879" y="3150"/>
                    <a:pt x="2879" y="3150"/>
                    <a:pt x="2879" y="3150"/>
                  </a:cubicBezTo>
                  <a:cubicBezTo>
                    <a:pt x="2870" y="3157"/>
                    <a:pt x="2851" y="3164"/>
                    <a:pt x="2832" y="3164"/>
                  </a:cubicBezTo>
                  <a:cubicBezTo>
                    <a:pt x="2832" y="3171"/>
                    <a:pt x="2822" y="3171"/>
                    <a:pt x="2822" y="3171"/>
                  </a:cubicBezTo>
                  <a:cubicBezTo>
                    <a:pt x="2803" y="3177"/>
                    <a:pt x="2794" y="3177"/>
                    <a:pt x="2775" y="3184"/>
                  </a:cubicBezTo>
                  <a:cubicBezTo>
                    <a:pt x="2775" y="3184"/>
                    <a:pt x="2775" y="3184"/>
                    <a:pt x="2775" y="3184"/>
                  </a:cubicBezTo>
                  <a:cubicBezTo>
                    <a:pt x="2765" y="3184"/>
                    <a:pt x="2765" y="3184"/>
                    <a:pt x="2765" y="3184"/>
                  </a:cubicBezTo>
                  <a:cubicBezTo>
                    <a:pt x="2756" y="3191"/>
                    <a:pt x="2746" y="3191"/>
                    <a:pt x="2737" y="3191"/>
                  </a:cubicBezTo>
                  <a:cubicBezTo>
                    <a:pt x="2737" y="3191"/>
                    <a:pt x="2727" y="3191"/>
                    <a:pt x="2718" y="3198"/>
                  </a:cubicBezTo>
                  <a:cubicBezTo>
                    <a:pt x="2709" y="3198"/>
                    <a:pt x="2699" y="3198"/>
                    <a:pt x="2690" y="3198"/>
                  </a:cubicBezTo>
                  <a:cubicBezTo>
                    <a:pt x="2690" y="3198"/>
                    <a:pt x="2680" y="3198"/>
                    <a:pt x="2680" y="3204"/>
                  </a:cubicBezTo>
                  <a:cubicBezTo>
                    <a:pt x="2671" y="3204"/>
                    <a:pt x="2671" y="3204"/>
                    <a:pt x="2671" y="3204"/>
                  </a:cubicBezTo>
                  <a:cubicBezTo>
                    <a:pt x="2652" y="3204"/>
                    <a:pt x="2633" y="3204"/>
                    <a:pt x="2614" y="3204"/>
                  </a:cubicBezTo>
                  <a:cubicBezTo>
                    <a:pt x="2614" y="3204"/>
                    <a:pt x="2614" y="3204"/>
                    <a:pt x="2614" y="3204"/>
                  </a:cubicBezTo>
                  <a:cubicBezTo>
                    <a:pt x="2604" y="3211"/>
                    <a:pt x="2604" y="3211"/>
                    <a:pt x="2595" y="3211"/>
                  </a:cubicBezTo>
                  <a:cubicBezTo>
                    <a:pt x="2585" y="3211"/>
                    <a:pt x="2576" y="3211"/>
                    <a:pt x="2566" y="3211"/>
                  </a:cubicBezTo>
                  <a:cubicBezTo>
                    <a:pt x="2557" y="3211"/>
                    <a:pt x="2557" y="3211"/>
                    <a:pt x="2557" y="3211"/>
                  </a:cubicBezTo>
                  <a:cubicBezTo>
                    <a:pt x="2557" y="3211"/>
                    <a:pt x="2547" y="3211"/>
                    <a:pt x="2547" y="3211"/>
                  </a:cubicBezTo>
                  <a:cubicBezTo>
                    <a:pt x="2547" y="3211"/>
                    <a:pt x="2547" y="3211"/>
                    <a:pt x="2547" y="3211"/>
                  </a:cubicBezTo>
                  <a:cubicBezTo>
                    <a:pt x="2547" y="3211"/>
                    <a:pt x="2547" y="3211"/>
                    <a:pt x="2547" y="3211"/>
                  </a:cubicBezTo>
                  <a:cubicBezTo>
                    <a:pt x="2547" y="3211"/>
                    <a:pt x="2538" y="3211"/>
                    <a:pt x="2538" y="3211"/>
                  </a:cubicBezTo>
                  <a:cubicBezTo>
                    <a:pt x="2538" y="3211"/>
                    <a:pt x="2528" y="3211"/>
                    <a:pt x="2519" y="3211"/>
                  </a:cubicBezTo>
                  <a:cubicBezTo>
                    <a:pt x="2519" y="3211"/>
                    <a:pt x="2519" y="3211"/>
                    <a:pt x="2510" y="3211"/>
                  </a:cubicBezTo>
                  <a:cubicBezTo>
                    <a:pt x="2510" y="3211"/>
                    <a:pt x="2510" y="3211"/>
                    <a:pt x="2510" y="3211"/>
                  </a:cubicBezTo>
                  <a:cubicBezTo>
                    <a:pt x="2510" y="3211"/>
                    <a:pt x="2510" y="3211"/>
                    <a:pt x="2510" y="3211"/>
                  </a:cubicBezTo>
                  <a:cubicBezTo>
                    <a:pt x="2510" y="3211"/>
                    <a:pt x="2510" y="3211"/>
                    <a:pt x="2500" y="3211"/>
                  </a:cubicBezTo>
                  <a:cubicBezTo>
                    <a:pt x="2500" y="3211"/>
                    <a:pt x="2500" y="3211"/>
                    <a:pt x="2500" y="3211"/>
                  </a:cubicBezTo>
                  <a:cubicBezTo>
                    <a:pt x="2500" y="3211"/>
                    <a:pt x="2491" y="3211"/>
                    <a:pt x="2491" y="3211"/>
                  </a:cubicBezTo>
                  <a:cubicBezTo>
                    <a:pt x="2481" y="3211"/>
                    <a:pt x="2472" y="3211"/>
                    <a:pt x="2462" y="3211"/>
                  </a:cubicBezTo>
                  <a:cubicBezTo>
                    <a:pt x="2462" y="3211"/>
                    <a:pt x="2453" y="3211"/>
                    <a:pt x="2453" y="3211"/>
                  </a:cubicBezTo>
                  <a:cubicBezTo>
                    <a:pt x="2453" y="3211"/>
                    <a:pt x="2443" y="3211"/>
                    <a:pt x="2443" y="3204"/>
                  </a:cubicBezTo>
                  <a:cubicBezTo>
                    <a:pt x="2434" y="3204"/>
                    <a:pt x="2424" y="3204"/>
                    <a:pt x="2415" y="3204"/>
                  </a:cubicBezTo>
                  <a:cubicBezTo>
                    <a:pt x="2415" y="3204"/>
                    <a:pt x="2405" y="3204"/>
                    <a:pt x="2405" y="3204"/>
                  </a:cubicBezTo>
                  <a:cubicBezTo>
                    <a:pt x="2405" y="3204"/>
                    <a:pt x="2396" y="3204"/>
                    <a:pt x="2396" y="3204"/>
                  </a:cubicBezTo>
                  <a:cubicBezTo>
                    <a:pt x="2386" y="3204"/>
                    <a:pt x="2377" y="3204"/>
                    <a:pt x="2367" y="3198"/>
                  </a:cubicBezTo>
                  <a:cubicBezTo>
                    <a:pt x="2367" y="3198"/>
                    <a:pt x="2358" y="3198"/>
                    <a:pt x="2358" y="3198"/>
                  </a:cubicBezTo>
                  <a:cubicBezTo>
                    <a:pt x="2348" y="3198"/>
                    <a:pt x="2348" y="3198"/>
                    <a:pt x="2348" y="3198"/>
                  </a:cubicBezTo>
                  <a:cubicBezTo>
                    <a:pt x="2339" y="3198"/>
                    <a:pt x="2329" y="3191"/>
                    <a:pt x="2310" y="3191"/>
                  </a:cubicBezTo>
                  <a:cubicBezTo>
                    <a:pt x="2310" y="3191"/>
                    <a:pt x="2310" y="3191"/>
                    <a:pt x="2301" y="3191"/>
                  </a:cubicBezTo>
                  <a:cubicBezTo>
                    <a:pt x="2301" y="3191"/>
                    <a:pt x="2301" y="3191"/>
                    <a:pt x="2301" y="3191"/>
                  </a:cubicBezTo>
                  <a:cubicBezTo>
                    <a:pt x="2282" y="3184"/>
                    <a:pt x="2263" y="3177"/>
                    <a:pt x="2244" y="3177"/>
                  </a:cubicBezTo>
                  <a:cubicBezTo>
                    <a:pt x="2244" y="3177"/>
                    <a:pt x="2244" y="3177"/>
                    <a:pt x="2244" y="3177"/>
                  </a:cubicBezTo>
                  <a:cubicBezTo>
                    <a:pt x="2235" y="3171"/>
                    <a:pt x="2225" y="3171"/>
                    <a:pt x="2216" y="3171"/>
                  </a:cubicBezTo>
                  <a:cubicBezTo>
                    <a:pt x="2216" y="3164"/>
                    <a:pt x="2206" y="3164"/>
                    <a:pt x="2206" y="3164"/>
                  </a:cubicBezTo>
                  <a:cubicBezTo>
                    <a:pt x="2197" y="3157"/>
                    <a:pt x="2178" y="3157"/>
                    <a:pt x="2168" y="3150"/>
                  </a:cubicBezTo>
                  <a:cubicBezTo>
                    <a:pt x="150" y="2316"/>
                    <a:pt x="150" y="2316"/>
                    <a:pt x="150" y="2316"/>
                  </a:cubicBezTo>
                  <a:cubicBezTo>
                    <a:pt x="55" y="2276"/>
                    <a:pt x="8" y="2228"/>
                    <a:pt x="8" y="2174"/>
                  </a:cubicBezTo>
                  <a:cubicBezTo>
                    <a:pt x="8" y="2215"/>
                    <a:pt x="8" y="2215"/>
                    <a:pt x="8" y="2215"/>
                  </a:cubicBezTo>
                  <a:cubicBezTo>
                    <a:pt x="-1" y="2269"/>
                    <a:pt x="55" y="2323"/>
                    <a:pt x="150" y="2364"/>
                  </a:cubicBezTo>
                  <a:cubicBezTo>
                    <a:pt x="2168" y="3198"/>
                    <a:pt x="2168" y="3198"/>
                    <a:pt x="2168" y="3198"/>
                  </a:cubicBezTo>
                  <a:cubicBezTo>
                    <a:pt x="2178" y="3204"/>
                    <a:pt x="2197" y="3204"/>
                    <a:pt x="2206" y="3211"/>
                  </a:cubicBezTo>
                  <a:cubicBezTo>
                    <a:pt x="2206" y="3211"/>
                    <a:pt x="2216" y="3211"/>
                    <a:pt x="2216" y="3218"/>
                  </a:cubicBezTo>
                  <a:cubicBezTo>
                    <a:pt x="2225" y="3218"/>
                    <a:pt x="2235" y="3218"/>
                    <a:pt x="2244" y="3225"/>
                  </a:cubicBezTo>
                  <a:cubicBezTo>
                    <a:pt x="2244" y="3225"/>
                    <a:pt x="2244" y="3225"/>
                    <a:pt x="2244" y="3225"/>
                  </a:cubicBezTo>
                  <a:cubicBezTo>
                    <a:pt x="2263" y="3232"/>
                    <a:pt x="2282" y="3232"/>
                    <a:pt x="2301" y="3238"/>
                  </a:cubicBezTo>
                  <a:cubicBezTo>
                    <a:pt x="2301" y="3238"/>
                    <a:pt x="2301" y="3238"/>
                    <a:pt x="2301" y="3238"/>
                  </a:cubicBezTo>
                  <a:cubicBezTo>
                    <a:pt x="2310" y="3238"/>
                    <a:pt x="2310" y="3238"/>
                    <a:pt x="2310" y="3238"/>
                  </a:cubicBezTo>
                  <a:cubicBezTo>
                    <a:pt x="2329" y="3238"/>
                    <a:pt x="2339" y="3245"/>
                    <a:pt x="2348" y="3245"/>
                  </a:cubicBezTo>
                  <a:cubicBezTo>
                    <a:pt x="2358" y="3245"/>
                    <a:pt x="2358" y="3245"/>
                    <a:pt x="2358" y="3245"/>
                  </a:cubicBezTo>
                  <a:cubicBezTo>
                    <a:pt x="2358" y="3245"/>
                    <a:pt x="2367" y="3245"/>
                    <a:pt x="2367" y="3245"/>
                  </a:cubicBezTo>
                  <a:cubicBezTo>
                    <a:pt x="2377" y="3252"/>
                    <a:pt x="2386" y="3252"/>
                    <a:pt x="2396" y="3252"/>
                  </a:cubicBezTo>
                  <a:cubicBezTo>
                    <a:pt x="2396" y="3252"/>
                    <a:pt x="2405" y="3252"/>
                    <a:pt x="2405" y="3252"/>
                  </a:cubicBezTo>
                  <a:cubicBezTo>
                    <a:pt x="2405" y="3252"/>
                    <a:pt x="2415" y="3252"/>
                    <a:pt x="2415" y="3252"/>
                  </a:cubicBezTo>
                  <a:cubicBezTo>
                    <a:pt x="2424" y="3252"/>
                    <a:pt x="2434" y="3252"/>
                    <a:pt x="2443" y="3259"/>
                  </a:cubicBezTo>
                  <a:cubicBezTo>
                    <a:pt x="2443" y="3259"/>
                    <a:pt x="2453" y="3259"/>
                    <a:pt x="2453" y="3259"/>
                  </a:cubicBezTo>
                  <a:cubicBezTo>
                    <a:pt x="2453" y="3259"/>
                    <a:pt x="2462" y="3259"/>
                    <a:pt x="2462" y="3259"/>
                  </a:cubicBezTo>
                  <a:cubicBezTo>
                    <a:pt x="2472" y="3259"/>
                    <a:pt x="2481" y="3259"/>
                    <a:pt x="2491" y="3259"/>
                  </a:cubicBezTo>
                  <a:cubicBezTo>
                    <a:pt x="2491" y="3259"/>
                    <a:pt x="2500" y="3259"/>
                    <a:pt x="2500" y="3259"/>
                  </a:cubicBezTo>
                  <a:cubicBezTo>
                    <a:pt x="2500" y="3259"/>
                    <a:pt x="2500" y="3259"/>
                    <a:pt x="2510" y="3259"/>
                  </a:cubicBezTo>
                  <a:cubicBezTo>
                    <a:pt x="2510" y="3259"/>
                    <a:pt x="2510" y="3259"/>
                    <a:pt x="2510" y="3259"/>
                  </a:cubicBezTo>
                  <a:cubicBezTo>
                    <a:pt x="2510" y="3259"/>
                    <a:pt x="2510" y="3259"/>
                    <a:pt x="2510" y="3259"/>
                  </a:cubicBezTo>
                  <a:cubicBezTo>
                    <a:pt x="2510" y="3259"/>
                    <a:pt x="2510" y="3259"/>
                    <a:pt x="2510" y="3259"/>
                  </a:cubicBezTo>
                  <a:cubicBezTo>
                    <a:pt x="2519" y="3259"/>
                    <a:pt x="2519" y="3259"/>
                    <a:pt x="2519" y="3259"/>
                  </a:cubicBezTo>
                  <a:cubicBezTo>
                    <a:pt x="2528" y="3259"/>
                    <a:pt x="2538" y="3259"/>
                    <a:pt x="2538" y="3259"/>
                  </a:cubicBezTo>
                  <a:cubicBezTo>
                    <a:pt x="2538" y="3259"/>
                    <a:pt x="2547" y="3259"/>
                    <a:pt x="2547" y="3259"/>
                  </a:cubicBezTo>
                  <a:cubicBezTo>
                    <a:pt x="2547" y="3259"/>
                    <a:pt x="2547" y="3259"/>
                    <a:pt x="2547" y="3259"/>
                  </a:cubicBezTo>
                  <a:cubicBezTo>
                    <a:pt x="2547" y="3259"/>
                    <a:pt x="2547" y="3259"/>
                    <a:pt x="2547" y="3259"/>
                  </a:cubicBezTo>
                  <a:cubicBezTo>
                    <a:pt x="2547" y="3259"/>
                    <a:pt x="2557" y="3259"/>
                    <a:pt x="2557" y="3259"/>
                  </a:cubicBezTo>
                  <a:cubicBezTo>
                    <a:pt x="2566" y="3259"/>
                    <a:pt x="2566" y="3259"/>
                    <a:pt x="2566" y="3259"/>
                  </a:cubicBezTo>
                  <a:cubicBezTo>
                    <a:pt x="2576" y="3259"/>
                    <a:pt x="2585" y="3259"/>
                    <a:pt x="2595" y="3259"/>
                  </a:cubicBezTo>
                  <a:cubicBezTo>
                    <a:pt x="2604" y="3259"/>
                    <a:pt x="2604" y="3259"/>
                    <a:pt x="2614" y="3259"/>
                  </a:cubicBezTo>
                  <a:cubicBezTo>
                    <a:pt x="2614" y="3259"/>
                    <a:pt x="2614" y="3259"/>
                    <a:pt x="2614" y="3259"/>
                  </a:cubicBezTo>
                  <a:cubicBezTo>
                    <a:pt x="2633" y="3252"/>
                    <a:pt x="2652" y="3252"/>
                    <a:pt x="2671" y="3252"/>
                  </a:cubicBezTo>
                  <a:cubicBezTo>
                    <a:pt x="2680" y="3252"/>
                    <a:pt x="2680" y="3252"/>
                    <a:pt x="2680" y="3252"/>
                  </a:cubicBezTo>
                  <a:cubicBezTo>
                    <a:pt x="2680" y="3252"/>
                    <a:pt x="2690" y="3245"/>
                    <a:pt x="2690" y="3245"/>
                  </a:cubicBezTo>
                  <a:cubicBezTo>
                    <a:pt x="2699" y="3245"/>
                    <a:pt x="2709" y="3245"/>
                    <a:pt x="2718" y="3245"/>
                  </a:cubicBezTo>
                  <a:cubicBezTo>
                    <a:pt x="2727" y="3238"/>
                    <a:pt x="2737" y="3238"/>
                    <a:pt x="2737" y="3238"/>
                  </a:cubicBezTo>
                  <a:cubicBezTo>
                    <a:pt x="2746" y="3238"/>
                    <a:pt x="2756" y="3238"/>
                    <a:pt x="2765" y="3232"/>
                  </a:cubicBezTo>
                  <a:cubicBezTo>
                    <a:pt x="2775" y="3232"/>
                    <a:pt x="2775" y="3232"/>
                    <a:pt x="2775" y="3232"/>
                  </a:cubicBezTo>
                  <a:cubicBezTo>
                    <a:pt x="2775" y="3232"/>
                    <a:pt x="2775" y="3232"/>
                    <a:pt x="2775" y="3232"/>
                  </a:cubicBezTo>
                  <a:cubicBezTo>
                    <a:pt x="2794" y="3225"/>
                    <a:pt x="2803" y="3225"/>
                    <a:pt x="2822" y="3218"/>
                  </a:cubicBezTo>
                  <a:cubicBezTo>
                    <a:pt x="2822" y="3218"/>
                    <a:pt x="2832" y="3218"/>
                    <a:pt x="2832" y="3218"/>
                  </a:cubicBezTo>
                  <a:cubicBezTo>
                    <a:pt x="2851" y="3211"/>
                    <a:pt x="2870" y="3204"/>
                    <a:pt x="2879" y="3198"/>
                  </a:cubicBezTo>
                  <a:cubicBezTo>
                    <a:pt x="3002" y="3150"/>
                    <a:pt x="3002" y="3150"/>
                    <a:pt x="3002" y="3150"/>
                  </a:cubicBezTo>
                  <a:cubicBezTo>
                    <a:pt x="7362" y="1333"/>
                    <a:pt x="7362" y="1333"/>
                    <a:pt x="7362" y="1333"/>
                  </a:cubicBezTo>
                  <a:cubicBezTo>
                    <a:pt x="7598" y="1238"/>
                    <a:pt x="7598" y="1238"/>
                    <a:pt x="7598" y="1238"/>
                  </a:cubicBezTo>
                  <a:cubicBezTo>
                    <a:pt x="7608" y="1231"/>
                    <a:pt x="7608" y="1231"/>
                    <a:pt x="7608" y="1231"/>
                  </a:cubicBezTo>
                  <a:cubicBezTo>
                    <a:pt x="7608" y="1231"/>
                    <a:pt x="7617" y="1231"/>
                    <a:pt x="7617" y="1225"/>
                  </a:cubicBezTo>
                  <a:cubicBezTo>
                    <a:pt x="7627" y="1225"/>
                    <a:pt x="7627" y="1225"/>
                    <a:pt x="7636" y="1218"/>
                  </a:cubicBezTo>
                  <a:cubicBezTo>
                    <a:pt x="7636" y="1218"/>
                    <a:pt x="7646" y="1211"/>
                    <a:pt x="7646" y="1211"/>
                  </a:cubicBezTo>
                  <a:cubicBezTo>
                    <a:pt x="7655" y="1204"/>
                    <a:pt x="7665" y="1204"/>
                    <a:pt x="7665" y="1204"/>
                  </a:cubicBezTo>
                  <a:cubicBezTo>
                    <a:pt x="7665" y="1198"/>
                    <a:pt x="7665" y="1198"/>
                    <a:pt x="7665" y="1198"/>
                  </a:cubicBezTo>
                  <a:cubicBezTo>
                    <a:pt x="7674" y="1198"/>
                    <a:pt x="7684" y="1191"/>
                    <a:pt x="7684" y="1184"/>
                  </a:cubicBezTo>
                  <a:cubicBezTo>
                    <a:pt x="7693" y="1184"/>
                    <a:pt x="7693" y="1184"/>
                    <a:pt x="7693" y="1184"/>
                  </a:cubicBezTo>
                  <a:cubicBezTo>
                    <a:pt x="7693" y="1184"/>
                    <a:pt x="7693" y="1177"/>
                    <a:pt x="7703" y="1177"/>
                  </a:cubicBezTo>
                  <a:cubicBezTo>
                    <a:pt x="7703" y="1170"/>
                    <a:pt x="7703" y="1170"/>
                    <a:pt x="7703" y="1170"/>
                  </a:cubicBezTo>
                  <a:cubicBezTo>
                    <a:pt x="7703" y="1170"/>
                    <a:pt x="7712" y="1164"/>
                    <a:pt x="7712" y="1157"/>
                  </a:cubicBezTo>
                  <a:cubicBezTo>
                    <a:pt x="7722" y="1157"/>
                    <a:pt x="7722" y="1157"/>
                    <a:pt x="7722" y="1157"/>
                  </a:cubicBezTo>
                  <a:cubicBezTo>
                    <a:pt x="7722" y="1150"/>
                    <a:pt x="7722" y="1150"/>
                    <a:pt x="7722" y="1150"/>
                  </a:cubicBezTo>
                  <a:cubicBezTo>
                    <a:pt x="7722" y="1150"/>
                    <a:pt x="7731" y="1143"/>
                    <a:pt x="7731" y="1143"/>
                  </a:cubicBezTo>
                  <a:cubicBezTo>
                    <a:pt x="7731" y="1136"/>
                    <a:pt x="7731" y="1136"/>
                    <a:pt x="7731" y="1136"/>
                  </a:cubicBezTo>
                  <a:cubicBezTo>
                    <a:pt x="7731" y="1130"/>
                    <a:pt x="7731" y="1130"/>
                    <a:pt x="7731" y="1130"/>
                  </a:cubicBezTo>
                  <a:cubicBezTo>
                    <a:pt x="7731" y="1130"/>
                    <a:pt x="7741" y="1123"/>
                    <a:pt x="7741" y="1123"/>
                  </a:cubicBezTo>
                  <a:cubicBezTo>
                    <a:pt x="7741" y="1116"/>
                    <a:pt x="7741" y="1116"/>
                    <a:pt x="7741" y="1116"/>
                  </a:cubicBezTo>
                  <a:cubicBezTo>
                    <a:pt x="7741" y="1109"/>
                    <a:pt x="7741" y="1109"/>
                    <a:pt x="7741" y="1109"/>
                  </a:cubicBezTo>
                  <a:cubicBezTo>
                    <a:pt x="7741" y="1109"/>
                    <a:pt x="7741" y="1103"/>
                    <a:pt x="7741" y="1103"/>
                  </a:cubicBezTo>
                  <a:cubicBezTo>
                    <a:pt x="7741" y="1096"/>
                    <a:pt x="7741" y="1096"/>
                    <a:pt x="7741" y="1096"/>
                  </a:cubicBezTo>
                  <a:cubicBezTo>
                    <a:pt x="7741" y="1089"/>
                    <a:pt x="7741" y="1089"/>
                    <a:pt x="7741" y="1089"/>
                  </a:cubicBezTo>
                  <a:cubicBezTo>
                    <a:pt x="7741" y="1021"/>
                    <a:pt x="7741" y="960"/>
                    <a:pt x="7741" y="892"/>
                  </a:cubicBezTo>
                </a:path>
                <a:path w="7741" h="3259">
                  <a:moveTo>
                    <a:pt x="4731" y="0"/>
                  </a:moveTo>
                  <a:lnTo>
                    <a:pt x="368" y="1827"/>
                  </a:lnTo>
                  <a:lnTo>
                    <a:pt x="2854" y="2860"/>
                  </a:lnTo>
                  <a:lnTo>
                    <a:pt x="7217" y="1033"/>
                  </a:lnTo>
                  <a:lnTo>
                    <a:pt x="4731" y="0"/>
                  </a:lnTo>
                  <a:close/>
                </a:path>
              </a:pathLst>
            </a:custGeom>
            <a:solidFill>
              <a:srgbClr val="26262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2" name="path 442"/>
            <p:cNvSpPr/>
            <p:nvPr/>
          </p:nvSpPr>
          <p:spPr>
            <a:xfrm>
              <a:off x="313094" y="0"/>
              <a:ext cx="4352543" cy="1813560"/>
            </a:xfrm>
            <a:custGeom>
              <a:avLst/>
              <a:gdLst/>
              <a:ahLst/>
              <a:cxnLst/>
              <a:rect l="0" t="0" r="0" b="0"/>
              <a:pathLst>
                <a:path w="6854" h="2856">
                  <a:moveTo>
                    <a:pt x="4366" y="0"/>
                  </a:moveTo>
                  <a:lnTo>
                    <a:pt x="0" y="1824"/>
                  </a:lnTo>
                  <a:lnTo>
                    <a:pt x="2488" y="2856"/>
                  </a:lnTo>
                  <a:lnTo>
                    <a:pt x="6854" y="1031"/>
                  </a:lnTo>
                  <a:lnTo>
                    <a:pt x="4366" y="0"/>
                  </a:lnTo>
                </a:path>
              </a:pathLst>
            </a:custGeom>
            <a:solidFill>
              <a:srgbClr val="FF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4" name="path 444"/>
            <p:cNvSpPr/>
            <p:nvPr/>
          </p:nvSpPr>
          <p:spPr>
            <a:xfrm>
              <a:off x="224702" y="24384"/>
              <a:ext cx="4401312" cy="1831847"/>
            </a:xfrm>
            <a:custGeom>
              <a:avLst/>
              <a:gdLst/>
              <a:ahLst/>
              <a:cxnLst/>
              <a:rect l="0" t="0" r="0" b="0"/>
              <a:pathLst>
                <a:path w="6931" h="2884">
                  <a:moveTo>
                    <a:pt x="4404" y="13"/>
                  </a:moveTo>
                  <a:lnTo>
                    <a:pt x="4395" y="0"/>
                  </a:lnTo>
                  <a:lnTo>
                    <a:pt x="0" y="1838"/>
                  </a:lnTo>
                  <a:lnTo>
                    <a:pt x="2526" y="2884"/>
                  </a:lnTo>
                  <a:lnTo>
                    <a:pt x="6931" y="1045"/>
                  </a:lnTo>
                  <a:lnTo>
                    <a:pt x="4404" y="0"/>
                  </a:lnTo>
                  <a:lnTo>
                    <a:pt x="4395" y="0"/>
                  </a:lnTo>
                  <a:lnTo>
                    <a:pt x="4404" y="13"/>
                  </a:lnTo>
                  <a:lnTo>
                    <a:pt x="4395" y="27"/>
                  </a:lnTo>
                  <a:lnTo>
                    <a:pt x="6855" y="1045"/>
                  </a:lnTo>
                  <a:lnTo>
                    <a:pt x="2526" y="2850"/>
                  </a:lnTo>
                  <a:lnTo>
                    <a:pt x="76" y="1838"/>
                  </a:lnTo>
                  <a:lnTo>
                    <a:pt x="4414" y="27"/>
                  </a:lnTo>
                  <a:lnTo>
                    <a:pt x="4404" y="13"/>
                  </a:lnTo>
                  <a:lnTo>
                    <a:pt x="4395" y="27"/>
                  </a:lnTo>
                  <a:lnTo>
                    <a:pt x="4404" y="13"/>
                  </a:lnTo>
                  <a:close/>
                </a:path>
                <a:path w="6931" h="2884">
                  <a:moveTo>
                    <a:pt x="4404" y="13"/>
                  </a:moveTo>
                  <a:lnTo>
                    <a:pt x="4395" y="0"/>
                  </a:lnTo>
                  <a:lnTo>
                    <a:pt x="0" y="1838"/>
                  </a:lnTo>
                  <a:lnTo>
                    <a:pt x="2526" y="2884"/>
                  </a:lnTo>
                  <a:lnTo>
                    <a:pt x="6931" y="1045"/>
                  </a:lnTo>
                  <a:lnTo>
                    <a:pt x="4404" y="0"/>
                  </a:lnTo>
                  <a:lnTo>
                    <a:pt x="4395" y="0"/>
                  </a:lnTo>
                  <a:lnTo>
                    <a:pt x="4404" y="13"/>
                  </a:lnTo>
                  <a:lnTo>
                    <a:pt x="4395" y="27"/>
                  </a:lnTo>
                  <a:lnTo>
                    <a:pt x="6855" y="1045"/>
                  </a:lnTo>
                  <a:lnTo>
                    <a:pt x="2526" y="2850"/>
                  </a:lnTo>
                  <a:lnTo>
                    <a:pt x="76" y="1838"/>
                  </a:lnTo>
                  <a:lnTo>
                    <a:pt x="4414" y="27"/>
                  </a:lnTo>
                  <a:lnTo>
                    <a:pt x="4404" y="13"/>
                  </a:lnTo>
                  <a:lnTo>
                    <a:pt x="4395" y="27"/>
                  </a:lnTo>
                  <a:lnTo>
                    <a:pt x="4404" y="13"/>
                  </a:lnTo>
                </a:path>
                <a:path w="6931" h="2884">
                  <a:moveTo>
                    <a:pt x="6480" y="586"/>
                  </a:moveTo>
                  <a:cubicBezTo>
                    <a:pt x="6508" y="600"/>
                    <a:pt x="6508" y="613"/>
                    <a:pt x="6480" y="627"/>
                  </a:cubicBezTo>
                  <a:cubicBezTo>
                    <a:pt x="6452" y="634"/>
                    <a:pt x="6452" y="634"/>
                    <a:pt x="6452" y="634"/>
                  </a:cubicBezTo>
                  <a:cubicBezTo>
                    <a:pt x="6433" y="647"/>
                    <a:pt x="6386" y="647"/>
                    <a:pt x="6357" y="634"/>
                  </a:cubicBezTo>
                  <a:cubicBezTo>
                    <a:pt x="5394" y="233"/>
                    <a:pt x="5394" y="233"/>
                    <a:pt x="5394" y="233"/>
                  </a:cubicBezTo>
                  <a:cubicBezTo>
                    <a:pt x="5366" y="220"/>
                    <a:pt x="5366" y="206"/>
                    <a:pt x="5394" y="193"/>
                  </a:cubicBezTo>
                  <a:cubicBezTo>
                    <a:pt x="5413" y="186"/>
                    <a:pt x="5413" y="186"/>
                    <a:pt x="5413" y="186"/>
                  </a:cubicBezTo>
                  <a:cubicBezTo>
                    <a:pt x="5442" y="172"/>
                    <a:pt x="5479" y="172"/>
                    <a:pt x="5507" y="186"/>
                  </a:cubicBezTo>
                  <a:cubicBezTo>
                    <a:pt x="6480" y="586"/>
                    <a:pt x="6480" y="586"/>
                    <a:pt x="6480" y="586"/>
                  </a:cubicBezTo>
                </a:path>
              </a:pathLst>
            </a:custGeom>
            <a:solidFill>
              <a:srgbClr val="26262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46" name="picture 4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3827" y="3017520"/>
            <a:ext cx="4926393" cy="2518409"/>
          </a:xfrm>
          <a:prstGeom prst="rect">
            <a:avLst/>
          </a:prstGeom>
        </p:spPr>
      </p:pic>
      <p:pic>
        <p:nvPicPr>
          <p:cNvPr id="448" name="picture 4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450" name="textbox 450"/>
          <p:cNvSpPr/>
          <p:nvPr/>
        </p:nvSpPr>
        <p:spPr>
          <a:xfrm>
            <a:off x="0" y="5937503"/>
            <a:ext cx="12192000" cy="902335"/>
          </a:xfrm>
          <a:prstGeom prst="rect">
            <a:avLst/>
          </a:prstGeom>
          <a:solidFill>
            <a:srgbClr val="CD000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29890" algn="l" rtl="0" eaLnBrk="0">
              <a:lnSpc>
                <a:spcPct val="93000"/>
              </a:lnSpc>
            </a:pPr>
            <a:r>
              <a:rPr sz="19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项目为核心，实时项目财务核算，助力企业精细化管理。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2" name="textbox 452"/>
          <p:cNvSpPr/>
          <p:nvPr/>
        </p:nvSpPr>
        <p:spPr>
          <a:xfrm>
            <a:off x="2116150" y="2655239"/>
            <a:ext cx="1852929" cy="12071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项目维度确认收入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04520" algn="l" rtl="0" eaLnBrk="0">
              <a:lnSpc>
                <a:spcPct val="95000"/>
              </a:lnSpc>
              <a:spcBef>
                <a:spcPts val="1535"/>
              </a:spcBef>
            </a:pPr>
            <a:r>
              <a:rPr sz="13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记录项目收款；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02615" algn="l" rtl="0" eaLnBrk="0">
              <a:lnSpc>
                <a:spcPct val="95000"/>
              </a:lnSpc>
              <a:spcBef>
                <a:spcPts val="705"/>
              </a:spcBef>
            </a:pPr>
            <a:r>
              <a:rPr sz="13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确认项目收入；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05155" algn="l" rtl="0" eaLnBrk="0">
              <a:lnSpc>
                <a:spcPct val="95000"/>
              </a:lnSpc>
            </a:pPr>
            <a:r>
              <a:rPr sz="13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预测项目收入；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4" name="textbox 454"/>
          <p:cNvSpPr/>
          <p:nvPr/>
        </p:nvSpPr>
        <p:spPr>
          <a:xfrm>
            <a:off x="610314" y="525050"/>
            <a:ext cx="4289425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核心价值：实现财务核</a:t>
            </a: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算精细化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6" name="textbox 456"/>
          <p:cNvSpPr/>
          <p:nvPr/>
        </p:nvSpPr>
        <p:spPr>
          <a:xfrm>
            <a:off x="7059434" y="2402934"/>
            <a:ext cx="1755775" cy="7848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95000"/>
              </a:lnSpc>
            </a:pPr>
            <a:r>
              <a:rPr sz="13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预算控制项目成本；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-635" algn="l" rtl="0" eaLnBrk="0">
              <a:lnSpc>
                <a:spcPct val="136000"/>
              </a:lnSpc>
              <a:spcBef>
                <a:spcPts val="250"/>
              </a:spcBef>
            </a:pPr>
            <a:r>
              <a:rPr sz="13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全方位归集项目成本；</a:t>
            </a:r>
            <a:r>
              <a:rPr sz="13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实时计算项目盈亏；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8" name="textbox 458"/>
          <p:cNvSpPr/>
          <p:nvPr/>
        </p:nvSpPr>
        <p:spPr>
          <a:xfrm>
            <a:off x="4937219" y="1475955"/>
            <a:ext cx="1226185" cy="10464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项目采购费用；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700"/>
              </a:spcBef>
            </a:pPr>
            <a:r>
              <a:rPr sz="13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项目材料费用；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705"/>
              </a:spcBef>
            </a:pPr>
            <a:r>
              <a:rPr sz="13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项目报销费用；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项目人工费用；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60" name="picture 4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462" name="textbox 462"/>
          <p:cNvSpPr/>
          <p:nvPr/>
        </p:nvSpPr>
        <p:spPr>
          <a:xfrm>
            <a:off x="4346016" y="1029132"/>
            <a:ext cx="1852929" cy="269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项目费用实时归集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64" name="picture 4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466" name="textbox 466"/>
          <p:cNvSpPr/>
          <p:nvPr/>
        </p:nvSpPr>
        <p:spPr>
          <a:xfrm>
            <a:off x="7058735" y="1964867"/>
            <a:ext cx="938530" cy="269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项目成本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68" name="picture 4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195571" y="3174491"/>
            <a:ext cx="76200" cy="1919732"/>
          </a:xfrm>
          <a:prstGeom prst="rect">
            <a:avLst/>
          </a:prstGeom>
        </p:spPr>
      </p:pic>
      <p:pic>
        <p:nvPicPr>
          <p:cNvPr id="470" name="picture 4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426963" y="2570988"/>
            <a:ext cx="76200" cy="1855851"/>
          </a:xfrm>
          <a:prstGeom prst="rect">
            <a:avLst/>
          </a:prstGeom>
        </p:spPr>
      </p:pic>
      <p:pic>
        <p:nvPicPr>
          <p:cNvPr id="472" name="picture 4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441948" y="2756916"/>
            <a:ext cx="76199" cy="7524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4" name="table 474"/>
          <p:cNvGraphicFramePr>
            <a:graphicFrameLocks noGrp="1"/>
          </p:cNvGraphicFramePr>
          <p:nvPr/>
        </p:nvGraphicFramePr>
        <p:xfrm>
          <a:off x="1795907" y="1946489"/>
          <a:ext cx="8162289" cy="4620259"/>
        </p:xfrm>
        <a:graphic>
          <a:graphicData uri="http://schemas.openxmlformats.org/drawingml/2006/table">
            <a:tbl>
              <a:tblPr/>
              <a:tblGrid>
                <a:gridCol w="3586479"/>
                <a:gridCol w="4575809"/>
              </a:tblGrid>
              <a:tr h="4521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019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BFBFB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过程执行可直接设为模板，作</a:t>
                      </a:r>
                      <a:r>
                        <a:rPr sz="1300" kern="0" spc="80" dirty="0">
                          <a:solidFill>
                            <a:srgbClr val="BFBFB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956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300" kern="0" spc="80" dirty="0">
                          <a:solidFill>
                            <a:srgbClr val="BFBFB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规范流程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01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44600" algn="l" rtl="0" eaLnBrk="0">
                        <a:lnSpc>
                          <a:spcPct val="86000"/>
                        </a:lnSpc>
                      </a:pPr>
                      <a:r>
                        <a:rPr sz="18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多视角过程检查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49045" algn="l" rtl="0" eaLnBrk="0">
                        <a:lnSpc>
                          <a:spcPct val="95000"/>
                        </a:lnSpc>
                        <a:spcBef>
                          <a:spcPts val="1535"/>
                        </a:spcBef>
                      </a:pPr>
                      <a:r>
                        <a:rPr sz="1300" kern="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300" kern="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300" kern="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关键流程是否已完成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4904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检查是否按照标准执</a:t>
                      </a:r>
                      <a:r>
                        <a:rPr sz="1300" kern="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01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346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赋能企业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预制行业模板，赋能</a:t>
                      </a: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企业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78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9000"/>
                        </a:lnSpc>
                      </a:pPr>
                      <a:r>
                        <a:rPr sz="18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设定项目模板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95000"/>
                        </a:lnSpc>
                        <a:spcBef>
                          <a:spcPts val="395"/>
                        </a:spcBef>
                      </a:pPr>
                      <a:r>
                        <a:rPr sz="1300" kern="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300" kern="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</a:t>
                      </a:r>
                      <a:r>
                        <a:rPr sz="1300" kern="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阶段模板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715" algn="l" rtl="0" eaLnBrk="0">
                        <a:lnSpc>
                          <a:spcPct val="95000"/>
                        </a:lnSpc>
                        <a:spcBef>
                          <a:spcPts val="705"/>
                        </a:spcBef>
                      </a:pPr>
                      <a:r>
                        <a:rPr sz="1300" kern="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13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WBS</a:t>
                      </a:r>
                      <a:r>
                        <a:rPr sz="1300" kern="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模板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715" algn="l" rtl="0" eaLnBrk="0">
                        <a:lnSpc>
                          <a:spcPct val="95000"/>
                        </a:lnSpc>
                        <a:spcBef>
                          <a:spcPts val="700"/>
                        </a:spcBef>
                      </a:pPr>
                      <a:r>
                        <a:rPr sz="1300" kern="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300" kern="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300" kern="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预算模板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715" algn="l" rtl="0" eaLnBrk="0">
                        <a:lnSpc>
                          <a:spcPct val="95000"/>
                        </a:lnSpc>
                        <a:spcBef>
                          <a:spcPts val="705"/>
                        </a:spcBef>
                      </a:pPr>
                      <a:r>
                        <a:rPr sz="1300" kern="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300" kern="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300" kern="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专属字段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1300" kern="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300" kern="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300" kern="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关键流程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01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预警消息提示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956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按照计划，设定预警消</a:t>
                      </a: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息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76" name="picture 4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74135" y="1848358"/>
            <a:ext cx="6243955" cy="3522217"/>
          </a:xfrm>
          <a:prstGeom prst="rect">
            <a:avLst/>
          </a:prstGeom>
        </p:spPr>
      </p:pic>
      <p:pic>
        <p:nvPicPr>
          <p:cNvPr id="478" name="picture 4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480" name="textbox 480"/>
          <p:cNvSpPr/>
          <p:nvPr/>
        </p:nvSpPr>
        <p:spPr>
          <a:xfrm>
            <a:off x="610314" y="525050"/>
            <a:ext cx="3768725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核心价值:规范项目管</a:t>
            </a: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理流程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82" name="picture 4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pic>
        <p:nvPicPr>
          <p:cNvPr id="484" name="picture 4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486" name="textbox 486"/>
          <p:cNvSpPr/>
          <p:nvPr/>
        </p:nvSpPr>
        <p:spPr>
          <a:xfrm>
            <a:off x="5660186" y="1480489"/>
            <a:ext cx="937260" cy="269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沉淀归纳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box 488"/>
          <p:cNvSpPr/>
          <p:nvPr/>
        </p:nvSpPr>
        <p:spPr>
          <a:xfrm>
            <a:off x="7408697" y="1273225"/>
            <a:ext cx="4458970" cy="4268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科研类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815" algn="l" rtl="0" eaLnBrk="0">
              <a:lnSpc>
                <a:spcPct val="95000"/>
              </a:lnSpc>
              <a:spcBef>
                <a:spcPts val="400"/>
              </a:spcBef>
            </a:pPr>
            <a:r>
              <a:rPr sz="1300" b="1" kern="0" spc="8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特点：</a:t>
            </a:r>
            <a:r>
              <a:rPr sz="1300" kern="0" spc="8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1300" kern="0" spc="8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开展科学技术研究的</a:t>
            </a: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一系列活动，这些活动有着</a:t>
            </a:r>
            <a:endParaRPr sz="13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60325" indent="-14605" algn="l" rtl="0" eaLnBrk="0">
              <a:lnSpc>
                <a:spcPct val="166000"/>
              </a:lnSpc>
              <a:spcBef>
                <a:spcPts val="5"/>
              </a:spcBef>
            </a:pPr>
            <a:r>
              <a:rPr sz="1300" kern="0" spc="9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一个明确的目标，必须在特定的时间、预算、资源限定</a:t>
            </a:r>
            <a:r>
              <a:rPr sz="1300" kern="0" spc="1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内，依据规范完成</a:t>
            </a:r>
            <a:endParaRPr sz="13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45085" indent="-635" algn="l" rtl="0" eaLnBrk="0">
              <a:lnSpc>
                <a:spcPct val="157000"/>
              </a:lnSpc>
              <a:spcBef>
                <a:spcPts val="90"/>
              </a:spcBef>
            </a:pPr>
            <a:r>
              <a:rPr sz="1300" b="1" kern="0" spc="7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核心关注要点：</a:t>
            </a:r>
            <a:r>
              <a:rPr sz="1300" kern="0" spc="7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科研立项、科研经费、合同、项</a:t>
            </a:r>
            <a:r>
              <a:rPr sz="1300" kern="0" spc="6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目范围、</a:t>
            </a:r>
            <a:r>
              <a:rPr sz="1300" kern="0" spc="4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科研设备、成本、科研成果（专利）</a:t>
            </a:r>
            <a:r>
              <a:rPr sz="1300" kern="0" spc="18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</a:t>
            </a:r>
            <a:r>
              <a:rPr sz="1300" kern="0" spc="4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、成果转化等</a:t>
            </a:r>
            <a:endParaRPr sz="13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l" rtl="0" eaLnBrk="0">
              <a:lnSpc>
                <a:spcPct val="13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45"/>
              </a:spcBef>
            </a:pPr>
            <a:r>
              <a:rPr sz="18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文化传媒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815" algn="l" rtl="0" eaLnBrk="0">
              <a:lnSpc>
                <a:spcPct val="95000"/>
              </a:lnSpc>
              <a:spcBef>
                <a:spcPts val="400"/>
              </a:spcBef>
            </a:pPr>
            <a:r>
              <a:rPr sz="1300" b="1" kern="0" spc="9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特点：</a:t>
            </a:r>
            <a:r>
              <a:rPr sz="1300" kern="0" spc="-21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1300" kern="0" spc="9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以项目任务为核心，交</a:t>
            </a:r>
            <a:r>
              <a:rPr sz="1300" kern="0" spc="8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付项目为目的，主要</a:t>
            </a:r>
            <a:endParaRPr sz="13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46990" indent="-635" algn="l" rtl="0" eaLnBrk="0">
              <a:lnSpc>
                <a:spcPct val="166000"/>
              </a:lnSpc>
              <a:spcBef>
                <a:spcPts val="15"/>
              </a:spcBef>
            </a:pPr>
            <a:r>
              <a:rPr sz="1300" kern="0" spc="9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想提高企业利润，确定供应商价格优势，分析主持</a:t>
            </a:r>
            <a:r>
              <a:rPr sz="1300" kern="0" spc="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      </a:t>
            </a:r>
            <a:r>
              <a:rPr sz="1300" kern="0" spc="6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人、主播等商业价值</a:t>
            </a:r>
            <a:r>
              <a:rPr sz="1300" kern="0" spc="5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等。</a:t>
            </a:r>
            <a:endParaRPr sz="13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44450" algn="l" rtl="0" eaLnBrk="0">
              <a:lnSpc>
                <a:spcPct val="158000"/>
              </a:lnSpc>
              <a:spcBef>
                <a:spcPts val="105"/>
              </a:spcBef>
            </a:pPr>
            <a:r>
              <a:rPr sz="1300" b="1" kern="0" spc="4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核心关注要点：</a:t>
            </a:r>
            <a:r>
              <a:rPr sz="1300" kern="0" spc="-22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1300" kern="0" spc="4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项目计划、任务进展、采购付款、</a:t>
            </a:r>
            <a:r>
              <a:rPr sz="1300" kern="0" spc="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        </a:t>
            </a:r>
            <a:r>
              <a:rPr sz="1300" kern="0" spc="9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项目利润、供应商价格优势、</a:t>
            </a:r>
            <a:r>
              <a:rPr sz="1300" kern="0" spc="8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项目结果分析；</a:t>
            </a:r>
            <a:endParaRPr sz="13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90" name="textbox 490"/>
          <p:cNvSpPr/>
          <p:nvPr/>
        </p:nvSpPr>
        <p:spPr>
          <a:xfrm>
            <a:off x="580974" y="1273225"/>
            <a:ext cx="3963034" cy="39490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89000"/>
              </a:lnSpc>
            </a:pPr>
            <a:r>
              <a:rPr sz="18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信息及技术服务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990" algn="l" rtl="0" eaLnBrk="0">
              <a:lnSpc>
                <a:spcPct val="95000"/>
              </a:lnSpc>
              <a:spcBef>
                <a:spcPts val="400"/>
              </a:spcBef>
            </a:pPr>
            <a:r>
              <a:rPr sz="1300" b="1" kern="0" spc="9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特点：</a:t>
            </a:r>
            <a:r>
              <a:rPr sz="1300" kern="0" spc="-27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1300" kern="0" spc="9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软件、硬件交付为主要交付</a:t>
            </a:r>
            <a:r>
              <a:rPr sz="1300" kern="0" spc="8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内容的项目，包</a:t>
            </a:r>
            <a:endParaRPr sz="13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48895" algn="l" rtl="0" eaLnBrk="0">
              <a:lnSpc>
                <a:spcPts val="2520"/>
              </a:lnSpc>
            </a:pP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括成熟产品交付、产</a:t>
            </a:r>
            <a:r>
              <a:rPr sz="1300" kern="0" spc="6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品实施、开发交付等模式。</a:t>
            </a:r>
            <a:endParaRPr sz="13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70485" indent="-22860" algn="l" rtl="0" eaLnBrk="0">
              <a:lnSpc>
                <a:spcPct val="159000"/>
              </a:lnSpc>
              <a:spcBef>
                <a:spcPts val="235"/>
              </a:spcBef>
            </a:pPr>
            <a:r>
              <a:rPr sz="1300" b="1" kern="0" spc="5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核心关注要点：</a:t>
            </a:r>
            <a:r>
              <a:rPr sz="1300" kern="0" spc="-13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1300" kern="0" spc="5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资源、工时、合同，项目阶</a:t>
            </a:r>
            <a:r>
              <a:rPr sz="1300" kern="0" spc="4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段，</a:t>
            </a:r>
            <a:r>
              <a:rPr sz="1300" kern="0" spc="32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1300" kern="0" spc="4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项</a:t>
            </a:r>
            <a:r>
              <a:rPr sz="1300" kern="0" spc="8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目收款、收入确认、成果管理、项目绩效等</a:t>
            </a:r>
            <a:endParaRPr sz="13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45"/>
              </a:spcBef>
            </a:pPr>
            <a:r>
              <a:rPr sz="18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咨询类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990" algn="l" rtl="0" eaLnBrk="0">
              <a:lnSpc>
                <a:spcPct val="95000"/>
              </a:lnSpc>
              <a:spcBef>
                <a:spcPts val="400"/>
              </a:spcBef>
            </a:pPr>
            <a:r>
              <a:rPr sz="1300" b="1" kern="0" spc="7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特点：</a:t>
            </a:r>
            <a:r>
              <a:rPr sz="1300" kern="0" spc="7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以专业知识提供具体服务，主要服务模式为</a:t>
            </a:r>
            <a:endParaRPr sz="13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47625" indent="1905" algn="l" rtl="0" eaLnBrk="0">
              <a:lnSpc>
                <a:spcPct val="164000"/>
              </a:lnSpc>
              <a:spcBef>
                <a:spcPts val="40"/>
              </a:spcBef>
            </a:pPr>
            <a:r>
              <a:rPr sz="1300" kern="0" spc="9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专业顾问基于公司的专业成果积累为客户提供服务</a:t>
            </a:r>
            <a:r>
              <a:rPr sz="1300" b="1" kern="0" spc="8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核心关注要点：</a:t>
            </a:r>
            <a:r>
              <a:rPr sz="1300" kern="0" spc="-140" dirty="0">
                <a:solidFill>
                  <a:srgbClr val="E53B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1300" kern="0" spc="8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资源、工时、合同，项目阶段</a:t>
            </a: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、项</a:t>
            </a:r>
            <a:r>
              <a:rPr sz="1300" kern="0" spc="90" dirty="0">
                <a:solidFill>
                  <a:srgbClr val="595959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目收款、收入确认、成果管理、项目绩效等</a:t>
            </a:r>
            <a:endParaRPr sz="13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92" name="textbox 492"/>
          <p:cNvSpPr/>
          <p:nvPr/>
        </p:nvSpPr>
        <p:spPr>
          <a:xfrm>
            <a:off x="5656530" y="2712879"/>
            <a:ext cx="634365" cy="7162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94000"/>
              </a:lnSpc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</a:t>
            </a: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画像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6007608" y="1850136"/>
            <a:ext cx="1161288" cy="2450591"/>
            <a:chOff x="0" y="0"/>
            <a:chExt cx="1161288" cy="2450591"/>
          </a:xfrm>
        </p:grpSpPr>
        <p:sp>
          <p:nvSpPr>
            <p:cNvPr id="494" name="path 494"/>
            <p:cNvSpPr/>
            <p:nvPr/>
          </p:nvSpPr>
          <p:spPr>
            <a:xfrm>
              <a:off x="0" y="1277111"/>
              <a:ext cx="1161288" cy="1173480"/>
            </a:xfrm>
            <a:custGeom>
              <a:avLst/>
              <a:gdLst/>
              <a:ahLst/>
              <a:cxnLst/>
              <a:rect l="0" t="0" r="0" b="0"/>
              <a:pathLst>
                <a:path w="1828" h="1848">
                  <a:moveTo>
                    <a:pt x="1427" y="1442"/>
                  </a:moveTo>
                  <a:lnTo>
                    <a:pt x="1092" y="1442"/>
                  </a:lnTo>
                  <a:cubicBezTo>
                    <a:pt x="770" y="1696"/>
                    <a:pt x="387" y="1831"/>
                    <a:pt x="0" y="1848"/>
                  </a:cubicBezTo>
                  <a:lnTo>
                    <a:pt x="0" y="1083"/>
                  </a:lnTo>
                  <a:cubicBezTo>
                    <a:pt x="273" y="1072"/>
                    <a:pt x="541" y="963"/>
                    <a:pt x="747" y="755"/>
                  </a:cubicBezTo>
                  <a:cubicBezTo>
                    <a:pt x="953" y="547"/>
                    <a:pt x="1061" y="276"/>
                    <a:pt x="1071" y="0"/>
                  </a:cubicBezTo>
                  <a:lnTo>
                    <a:pt x="1828" y="0"/>
                  </a:lnTo>
                  <a:cubicBezTo>
                    <a:pt x="1812" y="391"/>
                    <a:pt x="1678" y="779"/>
                    <a:pt x="1427" y="1104"/>
                  </a:cubicBezTo>
                  <a:lnTo>
                    <a:pt x="1427" y="1442"/>
                  </a:lnTo>
                  <a:close/>
                </a:path>
              </a:pathLst>
            </a:custGeom>
            <a:solidFill>
              <a:srgbClr val="DB33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6" name="path 496"/>
            <p:cNvSpPr/>
            <p:nvPr/>
          </p:nvSpPr>
          <p:spPr>
            <a:xfrm>
              <a:off x="0" y="0"/>
              <a:ext cx="1161288" cy="1173479"/>
            </a:xfrm>
            <a:custGeom>
              <a:avLst/>
              <a:gdLst/>
              <a:ahLst/>
              <a:cxnLst/>
              <a:rect l="0" t="0" r="0" b="0"/>
              <a:pathLst>
                <a:path w="1828" h="1847">
                  <a:moveTo>
                    <a:pt x="1427" y="743"/>
                  </a:moveTo>
                  <a:cubicBezTo>
                    <a:pt x="1678" y="1068"/>
                    <a:pt x="1812" y="1456"/>
                    <a:pt x="1828" y="1847"/>
                  </a:cubicBezTo>
                  <a:lnTo>
                    <a:pt x="1067" y="1847"/>
                  </a:lnTo>
                  <a:cubicBezTo>
                    <a:pt x="1040" y="1583"/>
                    <a:pt x="925" y="1323"/>
                    <a:pt x="722" y="1118"/>
                  </a:cubicBezTo>
                  <a:cubicBezTo>
                    <a:pt x="518" y="913"/>
                    <a:pt x="261" y="796"/>
                    <a:pt x="0" y="769"/>
                  </a:cubicBezTo>
                  <a:lnTo>
                    <a:pt x="0" y="0"/>
                  </a:lnTo>
                  <a:cubicBezTo>
                    <a:pt x="387" y="16"/>
                    <a:pt x="770" y="151"/>
                    <a:pt x="1092" y="405"/>
                  </a:cubicBezTo>
                  <a:lnTo>
                    <a:pt x="1427" y="405"/>
                  </a:lnTo>
                  <a:lnTo>
                    <a:pt x="1427" y="743"/>
                  </a:lnTo>
                  <a:close/>
                </a:path>
              </a:pathLst>
            </a:custGeom>
            <a:solidFill>
              <a:srgbClr val="E53B4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group 28"/>
          <p:cNvGrpSpPr/>
          <p:nvPr/>
        </p:nvGrpSpPr>
        <p:grpSpPr>
          <a:xfrm rot="21600000">
            <a:off x="4742688" y="1850136"/>
            <a:ext cx="1161287" cy="2450591"/>
            <a:chOff x="0" y="0"/>
            <a:chExt cx="1161287" cy="2450591"/>
          </a:xfrm>
        </p:grpSpPr>
        <p:sp>
          <p:nvSpPr>
            <p:cNvPr id="498" name="path 498"/>
            <p:cNvSpPr/>
            <p:nvPr/>
          </p:nvSpPr>
          <p:spPr>
            <a:xfrm>
              <a:off x="0" y="1277111"/>
              <a:ext cx="1161287" cy="1173480"/>
            </a:xfrm>
            <a:custGeom>
              <a:avLst/>
              <a:gdLst/>
              <a:ahLst/>
              <a:cxnLst/>
              <a:rect l="0" t="0" r="0" b="0"/>
              <a:pathLst>
                <a:path w="1828" h="1848">
                  <a:moveTo>
                    <a:pt x="735" y="1442"/>
                  </a:moveTo>
                  <a:lnTo>
                    <a:pt x="400" y="1442"/>
                  </a:lnTo>
                  <a:lnTo>
                    <a:pt x="400" y="1104"/>
                  </a:lnTo>
                  <a:cubicBezTo>
                    <a:pt x="150" y="779"/>
                    <a:pt x="16" y="391"/>
                    <a:pt x="0" y="0"/>
                  </a:cubicBezTo>
                  <a:lnTo>
                    <a:pt x="761" y="0"/>
                  </a:lnTo>
                  <a:cubicBezTo>
                    <a:pt x="788" y="264"/>
                    <a:pt x="903" y="524"/>
                    <a:pt x="1106" y="729"/>
                  </a:cubicBezTo>
                  <a:cubicBezTo>
                    <a:pt x="1309" y="934"/>
                    <a:pt x="1567" y="1051"/>
                    <a:pt x="1828" y="1078"/>
                  </a:cubicBezTo>
                  <a:lnTo>
                    <a:pt x="1828" y="1848"/>
                  </a:lnTo>
                  <a:cubicBezTo>
                    <a:pt x="1441" y="1831"/>
                    <a:pt x="1057" y="1696"/>
                    <a:pt x="735" y="1442"/>
                  </a:cubicBezTo>
                </a:path>
              </a:pathLst>
            </a:custGeom>
            <a:solidFill>
              <a:srgbClr val="F3662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0" name="path 500"/>
            <p:cNvSpPr/>
            <p:nvPr/>
          </p:nvSpPr>
          <p:spPr>
            <a:xfrm>
              <a:off x="0" y="0"/>
              <a:ext cx="1161287" cy="1173479"/>
            </a:xfrm>
            <a:custGeom>
              <a:avLst/>
              <a:gdLst/>
              <a:ahLst/>
              <a:cxnLst/>
              <a:rect l="0" t="0" r="0" b="0"/>
              <a:pathLst>
                <a:path w="1828" h="1847">
                  <a:moveTo>
                    <a:pt x="400" y="743"/>
                  </a:moveTo>
                  <a:lnTo>
                    <a:pt x="400" y="405"/>
                  </a:lnTo>
                  <a:lnTo>
                    <a:pt x="735" y="405"/>
                  </a:lnTo>
                  <a:cubicBezTo>
                    <a:pt x="1057" y="151"/>
                    <a:pt x="1441" y="16"/>
                    <a:pt x="1828" y="0"/>
                  </a:cubicBezTo>
                  <a:lnTo>
                    <a:pt x="1828" y="764"/>
                  </a:lnTo>
                  <a:cubicBezTo>
                    <a:pt x="1555" y="775"/>
                    <a:pt x="1287" y="884"/>
                    <a:pt x="1081" y="1092"/>
                  </a:cubicBezTo>
                  <a:cubicBezTo>
                    <a:pt x="875" y="1300"/>
                    <a:pt x="767" y="1571"/>
                    <a:pt x="756" y="1847"/>
                  </a:cubicBezTo>
                  <a:lnTo>
                    <a:pt x="0" y="1847"/>
                  </a:lnTo>
                  <a:cubicBezTo>
                    <a:pt x="16" y="1456"/>
                    <a:pt x="150" y="1068"/>
                    <a:pt x="400" y="743"/>
                  </a:cubicBezTo>
                </a:path>
              </a:pathLst>
            </a:custGeom>
            <a:solidFill>
              <a:srgbClr val="F398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502" name="picture 5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pic>
        <p:nvPicPr>
          <p:cNvPr id="504" name="picture 5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506" name="textbox 506"/>
          <p:cNvSpPr/>
          <p:nvPr/>
        </p:nvSpPr>
        <p:spPr>
          <a:xfrm>
            <a:off x="5120817" y="2297768"/>
            <a:ext cx="257809" cy="17227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5000"/>
              </a:lnSpc>
            </a:pPr>
            <a:r>
              <a:rPr sz="2700" b="1" kern="0" spc="-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  <a:spcBef>
                <a:spcPts val="0"/>
              </a:spcBef>
            </a:pPr>
            <a:r>
              <a:rPr sz="28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endParaRPr sz="2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508" name="textbox 508"/>
          <p:cNvSpPr/>
          <p:nvPr/>
        </p:nvSpPr>
        <p:spPr>
          <a:xfrm>
            <a:off x="641740" y="479330"/>
            <a:ext cx="1210310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-6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目标客户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0" name="textbox 510"/>
          <p:cNvSpPr/>
          <p:nvPr/>
        </p:nvSpPr>
        <p:spPr>
          <a:xfrm>
            <a:off x="6569881" y="2324152"/>
            <a:ext cx="236220" cy="171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00" algn="l" rtl="0" eaLnBrk="0">
              <a:lnSpc>
                <a:spcPct val="79000"/>
              </a:lnSpc>
            </a:pPr>
            <a:r>
              <a:rPr sz="29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sz="2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29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sz="2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12" name="picture 5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picture 5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8096" y="1700784"/>
            <a:ext cx="3242436" cy="3480942"/>
          </a:xfrm>
          <a:prstGeom prst="rect">
            <a:avLst/>
          </a:prstGeom>
        </p:spPr>
      </p:pic>
      <p:graphicFrame>
        <p:nvGraphicFramePr>
          <p:cNvPr id="516" name="table 516"/>
          <p:cNvGraphicFramePr>
            <a:graphicFrameLocks noGrp="1"/>
          </p:cNvGraphicFramePr>
          <p:nvPr/>
        </p:nvGraphicFramePr>
        <p:xfrm>
          <a:off x="768094" y="1554478"/>
          <a:ext cx="9479915" cy="3358514"/>
        </p:xfrm>
        <a:graphic>
          <a:graphicData uri="http://schemas.openxmlformats.org/drawingml/2006/table">
            <a:tbl>
              <a:tblPr/>
              <a:tblGrid>
                <a:gridCol w="3603625"/>
                <a:gridCol w="5876289"/>
              </a:tblGrid>
              <a:tr h="1176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423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>
                          <a:tab pos="1101725" algn="l"/>
                        </a:tabLst>
                      </a:pPr>
                      <a:r>
                        <a:rPr sz="16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6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项目管理全生命周期管理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1315" algn="l" rtl="0" eaLnBrk="0">
                        <a:lnSpc>
                          <a:spcPct val="95000"/>
                        </a:lnSpc>
                        <a:spcBef>
                          <a:spcPts val="390"/>
                        </a:spcBef>
                      </a:pPr>
                      <a:r>
                        <a:rPr sz="1300" kern="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300" kern="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</a:t>
                      </a:r>
                      <a:r>
                        <a:rPr sz="13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BIP</a:t>
                      </a:r>
                      <a:r>
                        <a:rPr sz="1300" kern="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平台上10大领域产品，</a:t>
                      </a:r>
                      <a:r>
                        <a:rPr sz="1300" kern="0" spc="2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300" kern="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可打通从商机到项目收款</a:t>
                      </a:r>
                      <a:r>
                        <a:rPr sz="1300" kern="0" spc="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的全过程管理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5000"/>
                        </a:lnSpc>
                      </a:pPr>
                      <a:r>
                        <a:rPr sz="1300" kern="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1300" kern="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依赖强大</a:t>
                      </a:r>
                      <a:r>
                        <a:rPr sz="13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PaaS</a:t>
                      </a:r>
                      <a:r>
                        <a:rPr sz="1300" kern="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能力，能快速扩展符合企业场景的项目管理</a:t>
                      </a:r>
                      <a:r>
                        <a:rPr sz="13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SaaS</a:t>
                      </a:r>
                      <a:r>
                        <a:rPr sz="1300" kern="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服务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423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>
                          <a:tab pos="1101725" algn="l"/>
                        </a:tabLst>
                      </a:pPr>
                      <a:r>
                        <a:rPr sz="16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6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项目管理财务深度融合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983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核心竞争力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51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1315" algn="l" rtl="0" eaLnBrk="0">
                        <a:lnSpc>
                          <a:spcPct val="95000"/>
                        </a:lnSpc>
                      </a:pP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300" kern="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</a:t>
                      </a: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以项目为核心，归集支出，记录项目收入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1315" algn="l" rtl="0" eaLnBrk="0">
                        <a:lnSpc>
                          <a:spcPct val="95000"/>
                        </a:lnSpc>
                      </a:pP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300" kern="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项目维度，控预算、降成本、提高利润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97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423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>
                          <a:tab pos="1102360" algn="l"/>
                        </a:tabLst>
                      </a:pPr>
                      <a:r>
                        <a:rPr sz="16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高效协作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1315" algn="l" rtl="0" eaLnBrk="0">
                        <a:lnSpc>
                          <a:spcPct val="92000"/>
                        </a:lnSpc>
                      </a:pPr>
                      <a:r>
                        <a:rPr sz="1300" kern="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3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</a:t>
                      </a:r>
                      <a:r>
                        <a:rPr sz="1300" kern="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以项目、任务为核心，围绕项目</a:t>
                      </a:r>
                      <a:r>
                        <a:rPr sz="13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IM</a:t>
                      </a:r>
                      <a:r>
                        <a:rPr sz="1300" kern="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深度协同。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8" name="path 518"/>
          <p:cNvSpPr/>
          <p:nvPr/>
        </p:nvSpPr>
        <p:spPr>
          <a:xfrm>
            <a:off x="4745735" y="4264152"/>
            <a:ext cx="490728" cy="310895"/>
          </a:xfrm>
          <a:custGeom>
            <a:avLst/>
            <a:gdLst/>
            <a:ahLst/>
            <a:cxnLst/>
            <a:rect l="0" t="0" r="0" b="0"/>
            <a:pathLst>
              <a:path w="772" h="489">
                <a:moveTo>
                  <a:pt x="0" y="489"/>
                </a:moveTo>
                <a:lnTo>
                  <a:pt x="772" y="489"/>
                </a:lnTo>
                <a:lnTo>
                  <a:pt x="772" y="0"/>
                </a:lnTo>
                <a:lnTo>
                  <a:pt x="0" y="0"/>
                </a:lnTo>
                <a:lnTo>
                  <a:pt x="0" y="489"/>
                </a:lnTo>
                <a:close/>
              </a:path>
            </a:pathLst>
          </a:custGeom>
          <a:solidFill>
            <a:srgbClr val="F398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0" name="path 520"/>
          <p:cNvSpPr/>
          <p:nvPr/>
        </p:nvSpPr>
        <p:spPr>
          <a:xfrm>
            <a:off x="4745735" y="2916935"/>
            <a:ext cx="490728" cy="310896"/>
          </a:xfrm>
          <a:custGeom>
            <a:avLst/>
            <a:gdLst/>
            <a:ahLst/>
            <a:cxnLst/>
            <a:rect l="0" t="0" r="0" b="0"/>
            <a:pathLst>
              <a:path w="772" h="489">
                <a:moveTo>
                  <a:pt x="0" y="489"/>
                </a:moveTo>
                <a:lnTo>
                  <a:pt x="772" y="489"/>
                </a:lnTo>
                <a:lnTo>
                  <a:pt x="772" y="0"/>
                </a:lnTo>
                <a:lnTo>
                  <a:pt x="0" y="0"/>
                </a:lnTo>
                <a:lnTo>
                  <a:pt x="0" y="489"/>
                </a:lnTo>
                <a:close/>
              </a:path>
            </a:pathLst>
          </a:custGeom>
          <a:solidFill>
            <a:srgbClr val="F3662D">
              <a:alpha val="78039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2" name="path 522"/>
          <p:cNvSpPr/>
          <p:nvPr/>
        </p:nvSpPr>
        <p:spPr>
          <a:xfrm>
            <a:off x="4745735" y="1554479"/>
            <a:ext cx="490728" cy="310896"/>
          </a:xfrm>
          <a:custGeom>
            <a:avLst/>
            <a:gdLst/>
            <a:ahLst/>
            <a:cxnLst/>
            <a:rect l="0" t="0" r="0" b="0"/>
            <a:pathLst>
              <a:path w="772" h="489">
                <a:moveTo>
                  <a:pt x="0" y="489"/>
                </a:moveTo>
                <a:lnTo>
                  <a:pt x="772" y="489"/>
                </a:lnTo>
                <a:lnTo>
                  <a:pt x="772" y="0"/>
                </a:lnTo>
                <a:lnTo>
                  <a:pt x="0" y="0"/>
                </a:lnTo>
                <a:lnTo>
                  <a:pt x="0" y="489"/>
                </a:lnTo>
                <a:close/>
              </a:path>
            </a:pathLst>
          </a:custGeom>
          <a:solidFill>
            <a:srgbClr val="E53B4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24" name="picture 5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526" name="textbox 526"/>
          <p:cNvSpPr/>
          <p:nvPr/>
        </p:nvSpPr>
        <p:spPr>
          <a:xfrm>
            <a:off x="610925" y="479330"/>
            <a:ext cx="2459989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项目云核心竞争力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28" name="picture 5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pic>
        <p:nvPicPr>
          <p:cNvPr id="530" name="picture 5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picture 5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33700" y="523514"/>
            <a:ext cx="7073900" cy="3490946"/>
          </a:xfrm>
          <a:prstGeom prst="rect">
            <a:avLst/>
          </a:prstGeom>
        </p:spPr>
      </p:pic>
      <p:sp>
        <p:nvSpPr>
          <p:cNvPr id="534" name="textbox 534"/>
          <p:cNvSpPr/>
          <p:nvPr/>
        </p:nvSpPr>
        <p:spPr>
          <a:xfrm>
            <a:off x="0" y="2490216"/>
            <a:ext cx="12192000" cy="1155700"/>
          </a:xfrm>
          <a:prstGeom prst="rect">
            <a:avLst/>
          </a:prstGeom>
          <a:solidFill>
            <a:srgbClr val="BC000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68750" algn="l" rtl="0" eaLnBrk="0">
              <a:lnSpc>
                <a:spcPct val="90000"/>
              </a:lnSpc>
              <a:spcBef>
                <a:spcPts val="0"/>
              </a:spcBef>
            </a:pPr>
            <a:r>
              <a:rPr sz="3700" kern="0" spc="3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应用场景与关键特性</a:t>
            </a:r>
            <a:endParaRPr sz="37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536" name="picture 5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200" y="5651498"/>
            <a:ext cx="9347200" cy="1206499"/>
          </a:xfrm>
          <a:prstGeom prst="rect">
            <a:avLst/>
          </a:prstGeom>
        </p:spPr>
      </p:pic>
      <p:sp>
        <p:nvSpPr>
          <p:cNvPr id="538" name="textbox 538"/>
          <p:cNvSpPr/>
          <p:nvPr/>
        </p:nvSpPr>
        <p:spPr>
          <a:xfrm>
            <a:off x="2797658" y="3943162"/>
            <a:ext cx="6551294" cy="751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3000"/>
              </a:lnSpc>
            </a:pPr>
            <a:r>
              <a:rPr sz="1900" kern="0" spc="4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角色化场景、项目立项、项目收入、项目采购、</a:t>
            </a:r>
            <a:r>
              <a:rPr sz="1900" kern="0" spc="3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项目文档、</a:t>
            </a:r>
            <a:endParaRPr sz="19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l" rtl="0" eaLnBrk="0">
              <a:lnSpc>
                <a:spcPct val="102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98445" algn="l" rtl="0" eaLnBrk="0">
              <a:lnSpc>
                <a:spcPct val="93000"/>
              </a:lnSpc>
            </a:pPr>
            <a:r>
              <a:rPr sz="1900" kern="0" spc="7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项目进度</a:t>
            </a:r>
            <a:endParaRPr sz="19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540" name="textbox 540"/>
          <p:cNvSpPr/>
          <p:nvPr/>
        </p:nvSpPr>
        <p:spPr>
          <a:xfrm>
            <a:off x="4802120" y="1504118"/>
            <a:ext cx="2693035" cy="8121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9000"/>
              </a:lnSpc>
              <a:spcBef>
                <a:spcPts val="0"/>
              </a:spcBef>
            </a:pPr>
            <a:r>
              <a:rPr sz="6500" b="1" kern="0" spc="-370" dirty="0">
                <a:solidFill>
                  <a:srgbClr val="BC000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</a:t>
            </a:r>
            <a:r>
              <a:rPr sz="6500" b="1" kern="0" spc="-360" dirty="0">
                <a:solidFill>
                  <a:srgbClr val="BC000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6500" b="1" kern="0" spc="-350" dirty="0">
                <a:solidFill>
                  <a:srgbClr val="BC000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500" b="1" kern="0" spc="-330" dirty="0">
                <a:solidFill>
                  <a:srgbClr val="BC000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sz="6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42" name="picture 5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pic>
        <p:nvPicPr>
          <p:cNvPr id="544" name="picture 5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41163" y="4770120"/>
            <a:ext cx="3360519" cy="396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picture 5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 rot="21600000">
            <a:off x="2043049" y="3082290"/>
            <a:ext cx="1887219" cy="1082166"/>
            <a:chOff x="0" y="0"/>
            <a:chExt cx="1887219" cy="1082166"/>
          </a:xfrm>
        </p:grpSpPr>
        <p:pic>
          <p:nvPicPr>
            <p:cNvPr id="548" name="picture 5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887219" cy="1082166"/>
            </a:xfrm>
            <a:prstGeom prst="rect">
              <a:avLst/>
            </a:prstGeom>
          </p:spPr>
        </p:pic>
        <p:sp>
          <p:nvSpPr>
            <p:cNvPr id="550" name="textbox 550"/>
            <p:cNvSpPr/>
            <p:nvPr/>
          </p:nvSpPr>
          <p:spPr>
            <a:xfrm>
              <a:off x="-12700" y="-12700"/>
              <a:ext cx="1912620" cy="1108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99135" algn="l" rtl="0" eaLnBrk="0">
                <a:lnSpc>
                  <a:spcPct val="89000"/>
                </a:lnSpc>
              </a:pPr>
              <a:r>
                <a:rPr sz="18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产品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699770" algn="l" rtl="0" eaLnBrk="0">
                <a:lnSpc>
                  <a:spcPct val="89000"/>
                </a:lnSpc>
                <a:spcBef>
                  <a:spcPts val="240"/>
                </a:spcBef>
              </a:pPr>
              <a:r>
                <a:rPr sz="18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特性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52" name="textbox 552"/>
          <p:cNvSpPr/>
          <p:nvPr/>
        </p:nvSpPr>
        <p:spPr>
          <a:xfrm>
            <a:off x="5866772" y="3638511"/>
            <a:ext cx="2016125" cy="854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355" algn="l" rtl="0" eaLnBrk="0">
              <a:lnSpc>
                <a:spcPct val="95000"/>
              </a:lnSpc>
            </a:pPr>
            <a:r>
              <a:rPr sz="1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围绕项目、任务实时协作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1040"/>
              </a:spcBef>
            </a:pPr>
            <a:r>
              <a:rPr sz="13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预警、工作台、</a:t>
            </a:r>
            <a:r>
              <a:rPr sz="1300" kern="0" spc="4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IM</a:t>
            </a:r>
            <a:r>
              <a:rPr sz="13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助力高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1680" algn="l" rtl="0" eaLnBrk="0">
              <a:lnSpc>
                <a:spcPct val="95000"/>
              </a:lnSpc>
              <a:spcBef>
                <a:spcPts val="5"/>
              </a:spcBef>
            </a:pPr>
            <a:r>
              <a:rPr sz="1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效办公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908304" y="3803903"/>
            <a:ext cx="1106423" cy="1106424"/>
            <a:chOff x="0" y="0"/>
            <a:chExt cx="1106423" cy="1106424"/>
          </a:xfrm>
        </p:grpSpPr>
        <p:sp>
          <p:nvSpPr>
            <p:cNvPr id="554" name="path 554"/>
            <p:cNvSpPr/>
            <p:nvPr/>
          </p:nvSpPr>
          <p:spPr>
            <a:xfrm>
              <a:off x="0" y="0"/>
              <a:ext cx="1106423" cy="1106424"/>
            </a:xfrm>
            <a:custGeom>
              <a:avLst/>
              <a:gdLst/>
              <a:ahLst/>
              <a:cxnLst/>
              <a:rect l="0" t="0" r="0" b="0"/>
              <a:pathLst>
                <a:path w="1742" h="1742">
                  <a:moveTo>
                    <a:pt x="7" y="871"/>
                  </a:moveTo>
                  <a:cubicBezTo>
                    <a:pt x="7" y="394"/>
                    <a:pt x="394" y="7"/>
                    <a:pt x="871" y="7"/>
                  </a:cubicBezTo>
                  <a:cubicBezTo>
                    <a:pt x="1348" y="7"/>
                    <a:pt x="1735" y="394"/>
                    <a:pt x="1735" y="871"/>
                  </a:cubicBezTo>
                  <a:cubicBezTo>
                    <a:pt x="1735" y="1348"/>
                    <a:pt x="1348" y="1735"/>
                    <a:pt x="871" y="1735"/>
                  </a:cubicBezTo>
                  <a:cubicBezTo>
                    <a:pt x="394" y="1735"/>
                    <a:pt x="7" y="1348"/>
                    <a:pt x="7" y="871"/>
                  </a:cubicBezTo>
                </a:path>
              </a:pathLst>
            </a:custGeom>
            <a:noFill/>
            <a:ln w="9143" cap="flat">
              <a:solidFill>
                <a:srgbClr val="E53B4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56" name="path 556"/>
            <p:cNvSpPr/>
            <p:nvPr/>
          </p:nvSpPr>
          <p:spPr>
            <a:xfrm>
              <a:off x="304799" y="332232"/>
              <a:ext cx="493775" cy="435864"/>
            </a:xfrm>
            <a:custGeom>
              <a:avLst/>
              <a:gdLst/>
              <a:ahLst/>
              <a:cxnLst/>
              <a:rect l="0" t="0" r="0" b="0"/>
              <a:pathLst>
                <a:path w="777" h="686">
                  <a:moveTo>
                    <a:pt x="83" y="106"/>
                  </a:moveTo>
                  <a:cubicBezTo>
                    <a:pt x="83" y="674"/>
                    <a:pt x="83" y="674"/>
                    <a:pt x="83" y="674"/>
                  </a:cubicBezTo>
                  <a:cubicBezTo>
                    <a:pt x="83" y="674"/>
                    <a:pt x="83" y="686"/>
                    <a:pt x="71" y="686"/>
                  </a:cubicBezTo>
                  <a:cubicBezTo>
                    <a:pt x="47" y="686"/>
                    <a:pt x="47" y="686"/>
                    <a:pt x="47" y="686"/>
                  </a:cubicBezTo>
                  <a:cubicBezTo>
                    <a:pt x="35" y="686"/>
                    <a:pt x="23" y="674"/>
                    <a:pt x="23" y="674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1" y="94"/>
                    <a:pt x="0" y="71"/>
                    <a:pt x="0" y="47"/>
                  </a:cubicBezTo>
                  <a:cubicBezTo>
                    <a:pt x="0" y="23"/>
                    <a:pt x="23" y="0"/>
                    <a:pt x="59" y="0"/>
                  </a:cubicBezTo>
                  <a:cubicBezTo>
                    <a:pt x="83" y="0"/>
                    <a:pt x="119" y="23"/>
                    <a:pt x="119" y="47"/>
                  </a:cubicBezTo>
                  <a:cubicBezTo>
                    <a:pt x="119" y="71"/>
                    <a:pt x="107" y="94"/>
                    <a:pt x="83" y="106"/>
                  </a:cubicBezTo>
                  <a:moveTo>
                    <a:pt x="777" y="426"/>
                  </a:moveTo>
                  <a:cubicBezTo>
                    <a:pt x="777" y="437"/>
                    <a:pt x="777" y="449"/>
                    <a:pt x="753" y="449"/>
                  </a:cubicBezTo>
                  <a:cubicBezTo>
                    <a:pt x="705" y="485"/>
                    <a:pt x="646" y="508"/>
                    <a:pt x="586" y="508"/>
                  </a:cubicBezTo>
                  <a:cubicBezTo>
                    <a:pt x="514" y="508"/>
                    <a:pt x="466" y="437"/>
                    <a:pt x="370" y="437"/>
                  </a:cubicBezTo>
                  <a:cubicBezTo>
                    <a:pt x="299" y="437"/>
                    <a:pt x="227" y="473"/>
                    <a:pt x="155" y="508"/>
                  </a:cubicBezTo>
                  <a:cubicBezTo>
                    <a:pt x="155" y="508"/>
                    <a:pt x="143" y="508"/>
                    <a:pt x="143" y="508"/>
                  </a:cubicBezTo>
                  <a:cubicBezTo>
                    <a:pt x="131" y="508"/>
                    <a:pt x="119" y="497"/>
                    <a:pt x="119" y="485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119" y="142"/>
                    <a:pt x="119" y="130"/>
                    <a:pt x="131" y="130"/>
                  </a:cubicBezTo>
                  <a:cubicBezTo>
                    <a:pt x="143" y="118"/>
                    <a:pt x="155" y="106"/>
                    <a:pt x="167" y="106"/>
                  </a:cubicBezTo>
                  <a:cubicBezTo>
                    <a:pt x="227" y="82"/>
                    <a:pt x="287" y="47"/>
                    <a:pt x="358" y="47"/>
                  </a:cubicBezTo>
                  <a:cubicBezTo>
                    <a:pt x="430" y="47"/>
                    <a:pt x="478" y="71"/>
                    <a:pt x="550" y="106"/>
                  </a:cubicBezTo>
                  <a:cubicBezTo>
                    <a:pt x="562" y="106"/>
                    <a:pt x="574" y="118"/>
                    <a:pt x="586" y="118"/>
                  </a:cubicBezTo>
                  <a:cubicBezTo>
                    <a:pt x="658" y="118"/>
                    <a:pt x="729" y="47"/>
                    <a:pt x="753" y="47"/>
                  </a:cubicBezTo>
                  <a:cubicBezTo>
                    <a:pt x="765" y="47"/>
                    <a:pt x="777" y="71"/>
                    <a:pt x="777" y="82"/>
                  </a:cubicBezTo>
                  <a:lnTo>
                    <a:pt x="777" y="426"/>
                  </a:lnTo>
                  <a:close/>
                </a:path>
              </a:pathLst>
            </a:custGeom>
            <a:solidFill>
              <a:srgbClr val="E53B4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group 34"/>
          <p:cNvGrpSpPr/>
          <p:nvPr/>
        </p:nvGrpSpPr>
        <p:grpSpPr>
          <a:xfrm rot="21600000">
            <a:off x="3941064" y="3803903"/>
            <a:ext cx="1106423" cy="1106424"/>
            <a:chOff x="0" y="0"/>
            <a:chExt cx="1106423" cy="1106424"/>
          </a:xfrm>
        </p:grpSpPr>
        <p:sp>
          <p:nvSpPr>
            <p:cNvPr id="558" name="path 558"/>
            <p:cNvSpPr/>
            <p:nvPr/>
          </p:nvSpPr>
          <p:spPr>
            <a:xfrm>
              <a:off x="0" y="0"/>
              <a:ext cx="1106423" cy="1106424"/>
            </a:xfrm>
            <a:custGeom>
              <a:avLst/>
              <a:gdLst/>
              <a:ahLst/>
              <a:cxnLst/>
              <a:rect l="0" t="0" r="0" b="0"/>
              <a:pathLst>
                <a:path w="1742" h="1742">
                  <a:moveTo>
                    <a:pt x="7" y="871"/>
                  </a:moveTo>
                  <a:cubicBezTo>
                    <a:pt x="7" y="394"/>
                    <a:pt x="393" y="7"/>
                    <a:pt x="871" y="7"/>
                  </a:cubicBezTo>
                  <a:cubicBezTo>
                    <a:pt x="1348" y="7"/>
                    <a:pt x="1735" y="394"/>
                    <a:pt x="1735" y="871"/>
                  </a:cubicBezTo>
                  <a:cubicBezTo>
                    <a:pt x="1735" y="1348"/>
                    <a:pt x="1348" y="1735"/>
                    <a:pt x="871" y="1735"/>
                  </a:cubicBezTo>
                  <a:cubicBezTo>
                    <a:pt x="393" y="1735"/>
                    <a:pt x="7" y="1348"/>
                    <a:pt x="7" y="871"/>
                  </a:cubicBezTo>
                </a:path>
              </a:pathLst>
            </a:custGeom>
            <a:noFill/>
            <a:ln w="9143" cap="flat">
              <a:solidFill>
                <a:srgbClr val="E53B4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0" name="path 560"/>
            <p:cNvSpPr/>
            <p:nvPr/>
          </p:nvSpPr>
          <p:spPr>
            <a:xfrm>
              <a:off x="384047" y="298704"/>
              <a:ext cx="335279" cy="502919"/>
            </a:xfrm>
            <a:custGeom>
              <a:avLst/>
              <a:gdLst/>
              <a:ahLst/>
              <a:cxnLst/>
              <a:rect l="0" t="0" r="0" b="0"/>
              <a:pathLst>
                <a:path w="527" h="791">
                  <a:moveTo>
                    <a:pt x="514" y="355"/>
                  </a:moveTo>
                  <a:cubicBezTo>
                    <a:pt x="325" y="751"/>
                    <a:pt x="325" y="751"/>
                    <a:pt x="325" y="751"/>
                  </a:cubicBezTo>
                  <a:cubicBezTo>
                    <a:pt x="311" y="778"/>
                    <a:pt x="297" y="791"/>
                    <a:pt x="270" y="791"/>
                  </a:cubicBezTo>
                  <a:cubicBezTo>
                    <a:pt x="243" y="791"/>
                    <a:pt x="216" y="778"/>
                    <a:pt x="216" y="751"/>
                  </a:cubicBezTo>
                  <a:cubicBezTo>
                    <a:pt x="27" y="355"/>
                    <a:pt x="27" y="355"/>
                    <a:pt x="27" y="355"/>
                  </a:cubicBezTo>
                  <a:cubicBezTo>
                    <a:pt x="13" y="327"/>
                    <a:pt x="0" y="286"/>
                    <a:pt x="0" y="259"/>
                  </a:cubicBezTo>
                  <a:cubicBezTo>
                    <a:pt x="0" y="109"/>
                    <a:pt x="121" y="0"/>
                    <a:pt x="270" y="0"/>
                  </a:cubicBezTo>
                  <a:cubicBezTo>
                    <a:pt x="419" y="0"/>
                    <a:pt x="527" y="109"/>
                    <a:pt x="527" y="259"/>
                  </a:cubicBezTo>
                  <a:cubicBezTo>
                    <a:pt x="527" y="286"/>
                    <a:pt x="527" y="327"/>
                    <a:pt x="514" y="355"/>
                  </a:cubicBezTo>
                  <a:moveTo>
                    <a:pt x="270" y="122"/>
                  </a:moveTo>
                  <a:cubicBezTo>
                    <a:pt x="203" y="122"/>
                    <a:pt x="135" y="191"/>
                    <a:pt x="135" y="259"/>
                  </a:cubicBezTo>
                  <a:cubicBezTo>
                    <a:pt x="135" y="327"/>
                    <a:pt x="203" y="395"/>
                    <a:pt x="270" y="395"/>
                  </a:cubicBezTo>
                  <a:cubicBezTo>
                    <a:pt x="338" y="395"/>
                    <a:pt x="406" y="327"/>
                    <a:pt x="406" y="259"/>
                  </a:cubicBezTo>
                  <a:cubicBezTo>
                    <a:pt x="406" y="191"/>
                    <a:pt x="338" y="122"/>
                    <a:pt x="270" y="122"/>
                  </a:cubicBezTo>
                </a:path>
              </a:pathLst>
            </a:custGeom>
            <a:solidFill>
              <a:srgbClr val="E53B4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908304" y="2365248"/>
            <a:ext cx="1106423" cy="1106423"/>
            <a:chOff x="0" y="0"/>
            <a:chExt cx="1106423" cy="1106423"/>
          </a:xfrm>
        </p:grpSpPr>
        <p:sp>
          <p:nvSpPr>
            <p:cNvPr id="562" name="path 562"/>
            <p:cNvSpPr/>
            <p:nvPr/>
          </p:nvSpPr>
          <p:spPr>
            <a:xfrm>
              <a:off x="0" y="0"/>
              <a:ext cx="1106423" cy="1106423"/>
            </a:xfrm>
            <a:custGeom>
              <a:avLst/>
              <a:gdLst/>
              <a:ahLst/>
              <a:cxnLst/>
              <a:rect l="0" t="0" r="0" b="0"/>
              <a:pathLst>
                <a:path w="1742" h="1742">
                  <a:moveTo>
                    <a:pt x="7" y="871"/>
                  </a:moveTo>
                  <a:cubicBezTo>
                    <a:pt x="7" y="393"/>
                    <a:pt x="394" y="7"/>
                    <a:pt x="871" y="7"/>
                  </a:cubicBezTo>
                  <a:cubicBezTo>
                    <a:pt x="1348" y="7"/>
                    <a:pt x="1735" y="393"/>
                    <a:pt x="1735" y="871"/>
                  </a:cubicBezTo>
                  <a:cubicBezTo>
                    <a:pt x="1735" y="1348"/>
                    <a:pt x="1348" y="1735"/>
                    <a:pt x="871" y="1735"/>
                  </a:cubicBezTo>
                  <a:cubicBezTo>
                    <a:pt x="394" y="1735"/>
                    <a:pt x="7" y="1348"/>
                    <a:pt x="7" y="871"/>
                  </a:cubicBezTo>
                </a:path>
              </a:pathLst>
            </a:custGeom>
            <a:noFill/>
            <a:ln w="9143" cap="flat">
              <a:solidFill>
                <a:srgbClr val="E53B4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4" name="path 564"/>
            <p:cNvSpPr/>
            <p:nvPr/>
          </p:nvSpPr>
          <p:spPr>
            <a:xfrm>
              <a:off x="271272" y="265176"/>
              <a:ext cx="557783" cy="569975"/>
            </a:xfrm>
            <a:custGeom>
              <a:avLst/>
              <a:gdLst/>
              <a:ahLst/>
              <a:cxnLst/>
              <a:rect l="0" t="0" r="0" b="0"/>
              <a:pathLst>
                <a:path w="878" h="897">
                  <a:moveTo>
                    <a:pt x="696" y="456"/>
                  </a:moveTo>
                  <a:cubicBezTo>
                    <a:pt x="666" y="486"/>
                    <a:pt x="635" y="517"/>
                    <a:pt x="590" y="547"/>
                  </a:cubicBezTo>
                  <a:cubicBezTo>
                    <a:pt x="590" y="760"/>
                    <a:pt x="590" y="760"/>
                    <a:pt x="590" y="760"/>
                  </a:cubicBezTo>
                  <a:cubicBezTo>
                    <a:pt x="590" y="760"/>
                    <a:pt x="590" y="760"/>
                    <a:pt x="575" y="760"/>
                  </a:cubicBezTo>
                  <a:cubicBezTo>
                    <a:pt x="363" y="882"/>
                    <a:pt x="363" y="882"/>
                    <a:pt x="363" y="882"/>
                  </a:cubicBezTo>
                  <a:cubicBezTo>
                    <a:pt x="363" y="897"/>
                    <a:pt x="363" y="897"/>
                    <a:pt x="363" y="897"/>
                  </a:cubicBezTo>
                  <a:cubicBezTo>
                    <a:pt x="363" y="897"/>
                    <a:pt x="348" y="882"/>
                    <a:pt x="348" y="882"/>
                  </a:cubicBezTo>
                  <a:cubicBezTo>
                    <a:pt x="317" y="851"/>
                    <a:pt x="317" y="851"/>
                    <a:pt x="317" y="851"/>
                  </a:cubicBezTo>
                  <a:cubicBezTo>
                    <a:pt x="317" y="851"/>
                    <a:pt x="302" y="836"/>
                    <a:pt x="317" y="836"/>
                  </a:cubicBezTo>
                  <a:cubicBezTo>
                    <a:pt x="363" y="684"/>
                    <a:pt x="363" y="684"/>
                    <a:pt x="363" y="684"/>
                  </a:cubicBezTo>
                  <a:cubicBezTo>
                    <a:pt x="211" y="532"/>
                    <a:pt x="211" y="532"/>
                    <a:pt x="211" y="532"/>
                  </a:cubicBezTo>
                  <a:cubicBezTo>
                    <a:pt x="60" y="578"/>
                    <a:pt x="60" y="578"/>
                    <a:pt x="60" y="578"/>
                  </a:cubicBezTo>
                  <a:cubicBezTo>
                    <a:pt x="60" y="578"/>
                    <a:pt x="45" y="578"/>
                    <a:pt x="45" y="578"/>
                  </a:cubicBezTo>
                  <a:cubicBezTo>
                    <a:pt x="45" y="578"/>
                    <a:pt x="45" y="578"/>
                    <a:pt x="45" y="578"/>
                  </a:cubicBezTo>
                  <a:cubicBezTo>
                    <a:pt x="0" y="532"/>
                    <a:pt x="0" y="532"/>
                    <a:pt x="0" y="532"/>
                  </a:cubicBezTo>
                  <a:cubicBezTo>
                    <a:pt x="0" y="532"/>
                    <a:pt x="0" y="517"/>
                    <a:pt x="0" y="517"/>
                  </a:cubicBezTo>
                  <a:cubicBezTo>
                    <a:pt x="121" y="304"/>
                    <a:pt x="121" y="304"/>
                    <a:pt x="121" y="304"/>
                  </a:cubicBezTo>
                  <a:cubicBezTo>
                    <a:pt x="121" y="304"/>
                    <a:pt x="136" y="304"/>
                    <a:pt x="136" y="304"/>
                  </a:cubicBezTo>
                  <a:cubicBezTo>
                    <a:pt x="348" y="288"/>
                    <a:pt x="348" y="288"/>
                    <a:pt x="348" y="288"/>
                  </a:cubicBezTo>
                  <a:cubicBezTo>
                    <a:pt x="378" y="258"/>
                    <a:pt x="408" y="212"/>
                    <a:pt x="439" y="182"/>
                  </a:cubicBezTo>
                  <a:cubicBezTo>
                    <a:pt x="575" y="45"/>
                    <a:pt x="681" y="0"/>
                    <a:pt x="863" y="0"/>
                  </a:cubicBezTo>
                  <a:cubicBezTo>
                    <a:pt x="878" y="0"/>
                    <a:pt x="878" y="15"/>
                    <a:pt x="878" y="15"/>
                  </a:cubicBezTo>
                  <a:cubicBezTo>
                    <a:pt x="878" y="197"/>
                    <a:pt x="832" y="319"/>
                    <a:pt x="696" y="456"/>
                  </a:cubicBezTo>
                  <a:moveTo>
                    <a:pt x="711" y="121"/>
                  </a:moveTo>
                  <a:cubicBezTo>
                    <a:pt x="681" y="121"/>
                    <a:pt x="651" y="152"/>
                    <a:pt x="651" y="182"/>
                  </a:cubicBezTo>
                  <a:cubicBezTo>
                    <a:pt x="651" y="212"/>
                    <a:pt x="681" y="228"/>
                    <a:pt x="711" y="228"/>
                  </a:cubicBezTo>
                  <a:cubicBezTo>
                    <a:pt x="741" y="228"/>
                    <a:pt x="757" y="212"/>
                    <a:pt x="757" y="182"/>
                  </a:cubicBezTo>
                  <a:cubicBezTo>
                    <a:pt x="757" y="152"/>
                    <a:pt x="741" y="121"/>
                    <a:pt x="711" y="121"/>
                  </a:cubicBezTo>
                </a:path>
              </a:pathLst>
            </a:custGeom>
            <a:solidFill>
              <a:srgbClr val="E53B4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group 38"/>
          <p:cNvGrpSpPr/>
          <p:nvPr/>
        </p:nvGrpSpPr>
        <p:grpSpPr>
          <a:xfrm rot="21600000">
            <a:off x="3941064" y="2359152"/>
            <a:ext cx="1106423" cy="1106423"/>
            <a:chOff x="0" y="0"/>
            <a:chExt cx="1106423" cy="1106423"/>
          </a:xfrm>
        </p:grpSpPr>
        <p:sp>
          <p:nvSpPr>
            <p:cNvPr id="566" name="path 566"/>
            <p:cNvSpPr/>
            <p:nvPr/>
          </p:nvSpPr>
          <p:spPr>
            <a:xfrm>
              <a:off x="0" y="0"/>
              <a:ext cx="1106423" cy="1106423"/>
            </a:xfrm>
            <a:custGeom>
              <a:avLst/>
              <a:gdLst/>
              <a:ahLst/>
              <a:cxnLst/>
              <a:rect l="0" t="0" r="0" b="0"/>
              <a:pathLst>
                <a:path w="1742" h="1742">
                  <a:moveTo>
                    <a:pt x="7" y="871"/>
                  </a:moveTo>
                  <a:cubicBezTo>
                    <a:pt x="7" y="393"/>
                    <a:pt x="393" y="7"/>
                    <a:pt x="871" y="7"/>
                  </a:cubicBezTo>
                  <a:cubicBezTo>
                    <a:pt x="1348" y="7"/>
                    <a:pt x="1735" y="393"/>
                    <a:pt x="1735" y="871"/>
                  </a:cubicBezTo>
                  <a:cubicBezTo>
                    <a:pt x="1735" y="1348"/>
                    <a:pt x="1348" y="1735"/>
                    <a:pt x="871" y="1735"/>
                  </a:cubicBezTo>
                  <a:cubicBezTo>
                    <a:pt x="393" y="1735"/>
                    <a:pt x="7" y="1348"/>
                    <a:pt x="7" y="871"/>
                  </a:cubicBezTo>
                </a:path>
              </a:pathLst>
            </a:custGeom>
            <a:noFill/>
            <a:ln w="9143" cap="flat">
              <a:solidFill>
                <a:srgbClr val="E53B4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8" name="path 568"/>
            <p:cNvSpPr/>
            <p:nvPr/>
          </p:nvSpPr>
          <p:spPr>
            <a:xfrm>
              <a:off x="240791" y="271271"/>
              <a:ext cx="618744" cy="563879"/>
            </a:xfrm>
            <a:custGeom>
              <a:avLst/>
              <a:gdLst/>
              <a:ahLst/>
              <a:cxnLst/>
              <a:rect l="0" t="0" r="0" b="0"/>
              <a:pathLst>
                <a:path w="974" h="887">
                  <a:moveTo>
                    <a:pt x="649" y="487"/>
                  </a:moveTo>
                  <a:cubicBezTo>
                    <a:pt x="649" y="500"/>
                    <a:pt x="637" y="500"/>
                    <a:pt x="637" y="500"/>
                  </a:cubicBezTo>
                  <a:cubicBezTo>
                    <a:pt x="562" y="512"/>
                    <a:pt x="562" y="512"/>
                    <a:pt x="562" y="512"/>
                  </a:cubicBezTo>
                  <a:cubicBezTo>
                    <a:pt x="549" y="525"/>
                    <a:pt x="549" y="537"/>
                    <a:pt x="537" y="550"/>
                  </a:cubicBezTo>
                  <a:cubicBezTo>
                    <a:pt x="562" y="575"/>
                    <a:pt x="574" y="587"/>
                    <a:pt x="587" y="612"/>
                  </a:cubicBezTo>
                  <a:cubicBezTo>
                    <a:pt x="587" y="612"/>
                    <a:pt x="587" y="612"/>
                    <a:pt x="587" y="625"/>
                  </a:cubicBezTo>
                  <a:cubicBezTo>
                    <a:pt x="587" y="625"/>
                    <a:pt x="587" y="625"/>
                    <a:pt x="587" y="625"/>
                  </a:cubicBezTo>
                  <a:cubicBezTo>
                    <a:pt x="574" y="650"/>
                    <a:pt x="524" y="700"/>
                    <a:pt x="512" y="700"/>
                  </a:cubicBezTo>
                  <a:cubicBezTo>
                    <a:pt x="499" y="700"/>
                    <a:pt x="499" y="700"/>
                    <a:pt x="499" y="700"/>
                  </a:cubicBezTo>
                  <a:cubicBezTo>
                    <a:pt x="437" y="662"/>
                    <a:pt x="437" y="662"/>
                    <a:pt x="437" y="662"/>
                  </a:cubicBezTo>
                  <a:cubicBezTo>
                    <a:pt x="424" y="662"/>
                    <a:pt x="412" y="662"/>
                    <a:pt x="399" y="675"/>
                  </a:cubicBezTo>
                  <a:cubicBezTo>
                    <a:pt x="399" y="700"/>
                    <a:pt x="399" y="725"/>
                    <a:pt x="387" y="750"/>
                  </a:cubicBezTo>
                  <a:cubicBezTo>
                    <a:pt x="387" y="762"/>
                    <a:pt x="374" y="762"/>
                    <a:pt x="374" y="762"/>
                  </a:cubicBezTo>
                  <a:cubicBezTo>
                    <a:pt x="274" y="762"/>
                    <a:pt x="274" y="762"/>
                    <a:pt x="274" y="762"/>
                  </a:cubicBezTo>
                  <a:cubicBezTo>
                    <a:pt x="274" y="762"/>
                    <a:pt x="262" y="762"/>
                    <a:pt x="262" y="750"/>
                  </a:cubicBezTo>
                  <a:cubicBezTo>
                    <a:pt x="249" y="675"/>
                    <a:pt x="249" y="675"/>
                    <a:pt x="249" y="675"/>
                  </a:cubicBezTo>
                  <a:cubicBezTo>
                    <a:pt x="237" y="675"/>
                    <a:pt x="224" y="662"/>
                    <a:pt x="212" y="662"/>
                  </a:cubicBezTo>
                  <a:cubicBezTo>
                    <a:pt x="162" y="700"/>
                    <a:pt x="162" y="700"/>
                    <a:pt x="162" y="700"/>
                  </a:cubicBezTo>
                  <a:cubicBezTo>
                    <a:pt x="150" y="700"/>
                    <a:pt x="150" y="700"/>
                    <a:pt x="150" y="700"/>
                  </a:cubicBezTo>
                  <a:cubicBezTo>
                    <a:pt x="137" y="700"/>
                    <a:pt x="137" y="700"/>
                    <a:pt x="137" y="700"/>
                  </a:cubicBezTo>
                  <a:cubicBezTo>
                    <a:pt x="125" y="687"/>
                    <a:pt x="62" y="637"/>
                    <a:pt x="62" y="625"/>
                  </a:cubicBezTo>
                  <a:cubicBezTo>
                    <a:pt x="62" y="612"/>
                    <a:pt x="62" y="612"/>
                    <a:pt x="62" y="612"/>
                  </a:cubicBezTo>
                  <a:cubicBezTo>
                    <a:pt x="87" y="587"/>
                    <a:pt x="100" y="575"/>
                    <a:pt x="112" y="550"/>
                  </a:cubicBezTo>
                  <a:cubicBezTo>
                    <a:pt x="100" y="537"/>
                    <a:pt x="100" y="525"/>
                    <a:pt x="100" y="512"/>
                  </a:cubicBezTo>
                  <a:cubicBezTo>
                    <a:pt x="12" y="500"/>
                    <a:pt x="12" y="500"/>
                    <a:pt x="12" y="500"/>
                  </a:cubicBezTo>
                  <a:cubicBezTo>
                    <a:pt x="12" y="500"/>
                    <a:pt x="0" y="500"/>
                    <a:pt x="0" y="487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387"/>
                    <a:pt x="12" y="375"/>
                    <a:pt x="12" y="375"/>
                  </a:cubicBezTo>
                  <a:cubicBezTo>
                    <a:pt x="100" y="362"/>
                    <a:pt x="100" y="362"/>
                    <a:pt x="100" y="362"/>
                  </a:cubicBezTo>
                  <a:cubicBezTo>
                    <a:pt x="100" y="350"/>
                    <a:pt x="100" y="337"/>
                    <a:pt x="112" y="325"/>
                  </a:cubicBezTo>
                  <a:cubicBezTo>
                    <a:pt x="100" y="312"/>
                    <a:pt x="87" y="287"/>
                    <a:pt x="62" y="275"/>
                  </a:cubicBezTo>
                  <a:cubicBezTo>
                    <a:pt x="62" y="262"/>
                    <a:pt x="62" y="262"/>
                    <a:pt x="62" y="262"/>
                  </a:cubicBezTo>
                  <a:cubicBezTo>
                    <a:pt x="62" y="262"/>
                    <a:pt x="62" y="250"/>
                    <a:pt x="62" y="250"/>
                  </a:cubicBezTo>
                  <a:cubicBezTo>
                    <a:pt x="75" y="237"/>
                    <a:pt x="137" y="174"/>
                    <a:pt x="150" y="174"/>
                  </a:cubicBezTo>
                  <a:cubicBezTo>
                    <a:pt x="150" y="174"/>
                    <a:pt x="150" y="174"/>
                    <a:pt x="162" y="174"/>
                  </a:cubicBezTo>
                  <a:cubicBezTo>
                    <a:pt x="212" y="225"/>
                    <a:pt x="212" y="225"/>
                    <a:pt x="212" y="225"/>
                  </a:cubicBezTo>
                  <a:cubicBezTo>
                    <a:pt x="224" y="225"/>
                    <a:pt x="237" y="212"/>
                    <a:pt x="249" y="212"/>
                  </a:cubicBezTo>
                  <a:cubicBezTo>
                    <a:pt x="262" y="187"/>
                    <a:pt x="262" y="162"/>
                    <a:pt x="262" y="137"/>
                  </a:cubicBezTo>
                  <a:cubicBezTo>
                    <a:pt x="262" y="124"/>
                    <a:pt x="274" y="124"/>
                    <a:pt x="274" y="124"/>
                  </a:cubicBezTo>
                  <a:cubicBezTo>
                    <a:pt x="374" y="124"/>
                    <a:pt x="374" y="124"/>
                    <a:pt x="374" y="124"/>
                  </a:cubicBezTo>
                  <a:cubicBezTo>
                    <a:pt x="374" y="124"/>
                    <a:pt x="387" y="124"/>
                    <a:pt x="387" y="137"/>
                  </a:cubicBezTo>
                  <a:cubicBezTo>
                    <a:pt x="399" y="212"/>
                    <a:pt x="399" y="212"/>
                    <a:pt x="399" y="212"/>
                  </a:cubicBezTo>
                  <a:cubicBezTo>
                    <a:pt x="412" y="212"/>
                    <a:pt x="424" y="225"/>
                    <a:pt x="437" y="225"/>
                  </a:cubicBezTo>
                  <a:cubicBezTo>
                    <a:pt x="499" y="174"/>
                    <a:pt x="499" y="174"/>
                    <a:pt x="499" y="174"/>
                  </a:cubicBezTo>
                  <a:cubicBezTo>
                    <a:pt x="499" y="174"/>
                    <a:pt x="499" y="174"/>
                    <a:pt x="512" y="174"/>
                  </a:cubicBezTo>
                  <a:cubicBezTo>
                    <a:pt x="512" y="174"/>
                    <a:pt x="512" y="174"/>
                    <a:pt x="512" y="174"/>
                  </a:cubicBezTo>
                  <a:cubicBezTo>
                    <a:pt x="524" y="187"/>
                    <a:pt x="587" y="250"/>
                    <a:pt x="587" y="262"/>
                  </a:cubicBezTo>
                  <a:cubicBezTo>
                    <a:pt x="587" y="262"/>
                    <a:pt x="587" y="262"/>
                    <a:pt x="587" y="275"/>
                  </a:cubicBezTo>
                  <a:cubicBezTo>
                    <a:pt x="574" y="287"/>
                    <a:pt x="562" y="312"/>
                    <a:pt x="537" y="325"/>
                  </a:cubicBezTo>
                  <a:cubicBezTo>
                    <a:pt x="549" y="337"/>
                    <a:pt x="549" y="350"/>
                    <a:pt x="562" y="375"/>
                  </a:cubicBezTo>
                  <a:cubicBezTo>
                    <a:pt x="637" y="375"/>
                    <a:pt x="637" y="375"/>
                    <a:pt x="637" y="375"/>
                  </a:cubicBezTo>
                  <a:cubicBezTo>
                    <a:pt x="637" y="387"/>
                    <a:pt x="649" y="387"/>
                    <a:pt x="649" y="400"/>
                  </a:cubicBezTo>
                  <a:lnTo>
                    <a:pt x="649" y="487"/>
                  </a:lnTo>
                  <a:close/>
                  <a:moveTo>
                    <a:pt x="324" y="312"/>
                  </a:moveTo>
                  <a:cubicBezTo>
                    <a:pt x="262" y="312"/>
                    <a:pt x="199" y="375"/>
                    <a:pt x="199" y="437"/>
                  </a:cubicBezTo>
                  <a:cubicBezTo>
                    <a:pt x="199" y="512"/>
                    <a:pt x="262" y="575"/>
                    <a:pt x="324" y="575"/>
                  </a:cubicBezTo>
                  <a:cubicBezTo>
                    <a:pt x="399" y="575"/>
                    <a:pt x="449" y="512"/>
                    <a:pt x="449" y="437"/>
                  </a:cubicBezTo>
                  <a:cubicBezTo>
                    <a:pt x="449" y="375"/>
                    <a:pt x="399" y="312"/>
                    <a:pt x="324" y="312"/>
                  </a:cubicBezTo>
                  <a:moveTo>
                    <a:pt x="974" y="225"/>
                  </a:moveTo>
                  <a:cubicBezTo>
                    <a:pt x="974" y="225"/>
                    <a:pt x="899" y="237"/>
                    <a:pt x="899" y="237"/>
                  </a:cubicBezTo>
                  <a:cubicBezTo>
                    <a:pt x="887" y="250"/>
                    <a:pt x="887" y="250"/>
                    <a:pt x="874" y="262"/>
                  </a:cubicBezTo>
                  <a:cubicBezTo>
                    <a:pt x="887" y="275"/>
                    <a:pt x="899" y="325"/>
                    <a:pt x="899" y="325"/>
                  </a:cubicBezTo>
                  <a:cubicBezTo>
                    <a:pt x="899" y="337"/>
                    <a:pt x="899" y="337"/>
                    <a:pt x="899" y="337"/>
                  </a:cubicBezTo>
                  <a:cubicBezTo>
                    <a:pt x="899" y="337"/>
                    <a:pt x="849" y="375"/>
                    <a:pt x="837" y="375"/>
                  </a:cubicBezTo>
                  <a:cubicBezTo>
                    <a:pt x="837" y="375"/>
                    <a:pt x="799" y="325"/>
                    <a:pt x="787" y="312"/>
                  </a:cubicBezTo>
                  <a:cubicBezTo>
                    <a:pt x="787" y="312"/>
                    <a:pt x="787" y="312"/>
                    <a:pt x="774" y="312"/>
                  </a:cubicBezTo>
                  <a:cubicBezTo>
                    <a:pt x="774" y="312"/>
                    <a:pt x="761" y="312"/>
                    <a:pt x="761" y="312"/>
                  </a:cubicBezTo>
                  <a:cubicBezTo>
                    <a:pt x="761" y="325"/>
                    <a:pt x="724" y="375"/>
                    <a:pt x="711" y="375"/>
                  </a:cubicBezTo>
                  <a:cubicBezTo>
                    <a:pt x="711" y="375"/>
                    <a:pt x="661" y="337"/>
                    <a:pt x="649" y="337"/>
                  </a:cubicBezTo>
                  <a:cubicBezTo>
                    <a:pt x="649" y="337"/>
                    <a:pt x="649" y="337"/>
                    <a:pt x="649" y="325"/>
                  </a:cubicBezTo>
                  <a:cubicBezTo>
                    <a:pt x="649" y="325"/>
                    <a:pt x="674" y="275"/>
                    <a:pt x="674" y="262"/>
                  </a:cubicBezTo>
                  <a:cubicBezTo>
                    <a:pt x="661" y="250"/>
                    <a:pt x="661" y="250"/>
                    <a:pt x="661" y="237"/>
                  </a:cubicBezTo>
                  <a:cubicBezTo>
                    <a:pt x="649" y="237"/>
                    <a:pt x="587" y="225"/>
                    <a:pt x="587" y="225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7" y="137"/>
                    <a:pt x="649" y="137"/>
                    <a:pt x="661" y="137"/>
                  </a:cubicBezTo>
                  <a:cubicBezTo>
                    <a:pt x="661" y="124"/>
                    <a:pt x="661" y="112"/>
                    <a:pt x="674" y="112"/>
                  </a:cubicBezTo>
                  <a:cubicBezTo>
                    <a:pt x="674" y="100"/>
                    <a:pt x="649" y="50"/>
                    <a:pt x="649" y="37"/>
                  </a:cubicBezTo>
                  <a:cubicBezTo>
                    <a:pt x="649" y="37"/>
                    <a:pt x="649" y="37"/>
                    <a:pt x="649" y="37"/>
                  </a:cubicBezTo>
                  <a:cubicBezTo>
                    <a:pt x="661" y="37"/>
                    <a:pt x="711" y="0"/>
                    <a:pt x="711" y="0"/>
                  </a:cubicBezTo>
                  <a:cubicBezTo>
                    <a:pt x="724" y="0"/>
                    <a:pt x="761" y="50"/>
                    <a:pt x="761" y="62"/>
                  </a:cubicBezTo>
                  <a:cubicBezTo>
                    <a:pt x="761" y="50"/>
                    <a:pt x="774" y="50"/>
                    <a:pt x="774" y="50"/>
                  </a:cubicBezTo>
                  <a:cubicBezTo>
                    <a:pt x="787" y="50"/>
                    <a:pt x="787" y="50"/>
                    <a:pt x="787" y="62"/>
                  </a:cubicBezTo>
                  <a:cubicBezTo>
                    <a:pt x="799" y="37"/>
                    <a:pt x="824" y="12"/>
                    <a:pt x="837" y="0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849" y="0"/>
                    <a:pt x="899" y="24"/>
                    <a:pt x="899" y="37"/>
                  </a:cubicBezTo>
                  <a:cubicBezTo>
                    <a:pt x="899" y="37"/>
                    <a:pt x="899" y="37"/>
                    <a:pt x="899" y="37"/>
                  </a:cubicBezTo>
                  <a:cubicBezTo>
                    <a:pt x="899" y="50"/>
                    <a:pt x="887" y="100"/>
                    <a:pt x="874" y="112"/>
                  </a:cubicBezTo>
                  <a:cubicBezTo>
                    <a:pt x="887" y="112"/>
                    <a:pt x="887" y="124"/>
                    <a:pt x="899" y="137"/>
                  </a:cubicBezTo>
                  <a:cubicBezTo>
                    <a:pt x="899" y="137"/>
                    <a:pt x="974" y="137"/>
                    <a:pt x="974" y="150"/>
                  </a:cubicBezTo>
                  <a:lnTo>
                    <a:pt x="974" y="225"/>
                  </a:lnTo>
                  <a:close/>
                  <a:moveTo>
                    <a:pt x="974" y="737"/>
                  </a:moveTo>
                  <a:cubicBezTo>
                    <a:pt x="974" y="737"/>
                    <a:pt x="899" y="750"/>
                    <a:pt x="899" y="750"/>
                  </a:cubicBezTo>
                  <a:cubicBezTo>
                    <a:pt x="887" y="762"/>
                    <a:pt x="887" y="762"/>
                    <a:pt x="874" y="775"/>
                  </a:cubicBezTo>
                  <a:cubicBezTo>
                    <a:pt x="887" y="787"/>
                    <a:pt x="899" y="837"/>
                    <a:pt x="899" y="850"/>
                  </a:cubicBezTo>
                  <a:cubicBezTo>
                    <a:pt x="899" y="850"/>
                    <a:pt x="899" y="850"/>
                    <a:pt x="899" y="850"/>
                  </a:cubicBezTo>
                  <a:cubicBezTo>
                    <a:pt x="899" y="850"/>
                    <a:pt x="849" y="887"/>
                    <a:pt x="837" y="887"/>
                  </a:cubicBezTo>
                  <a:cubicBezTo>
                    <a:pt x="837" y="887"/>
                    <a:pt x="799" y="837"/>
                    <a:pt x="787" y="825"/>
                  </a:cubicBezTo>
                  <a:cubicBezTo>
                    <a:pt x="787" y="825"/>
                    <a:pt x="787" y="825"/>
                    <a:pt x="774" y="825"/>
                  </a:cubicBezTo>
                  <a:cubicBezTo>
                    <a:pt x="774" y="825"/>
                    <a:pt x="761" y="825"/>
                    <a:pt x="761" y="825"/>
                  </a:cubicBezTo>
                  <a:cubicBezTo>
                    <a:pt x="761" y="837"/>
                    <a:pt x="724" y="887"/>
                    <a:pt x="711" y="887"/>
                  </a:cubicBezTo>
                  <a:cubicBezTo>
                    <a:pt x="711" y="887"/>
                    <a:pt x="661" y="850"/>
                    <a:pt x="649" y="850"/>
                  </a:cubicBezTo>
                  <a:cubicBezTo>
                    <a:pt x="649" y="850"/>
                    <a:pt x="649" y="850"/>
                    <a:pt x="649" y="850"/>
                  </a:cubicBezTo>
                  <a:cubicBezTo>
                    <a:pt x="649" y="837"/>
                    <a:pt x="674" y="787"/>
                    <a:pt x="674" y="775"/>
                  </a:cubicBezTo>
                  <a:cubicBezTo>
                    <a:pt x="661" y="762"/>
                    <a:pt x="661" y="762"/>
                    <a:pt x="661" y="750"/>
                  </a:cubicBezTo>
                  <a:cubicBezTo>
                    <a:pt x="649" y="750"/>
                    <a:pt x="587" y="737"/>
                    <a:pt x="587" y="737"/>
                  </a:cubicBezTo>
                  <a:cubicBezTo>
                    <a:pt x="587" y="662"/>
                    <a:pt x="587" y="662"/>
                    <a:pt x="587" y="662"/>
                  </a:cubicBezTo>
                  <a:cubicBezTo>
                    <a:pt x="587" y="650"/>
                    <a:pt x="649" y="650"/>
                    <a:pt x="661" y="650"/>
                  </a:cubicBezTo>
                  <a:cubicBezTo>
                    <a:pt x="661" y="637"/>
                    <a:pt x="661" y="625"/>
                    <a:pt x="674" y="625"/>
                  </a:cubicBezTo>
                  <a:cubicBezTo>
                    <a:pt x="674" y="612"/>
                    <a:pt x="649" y="562"/>
                    <a:pt x="649" y="550"/>
                  </a:cubicBezTo>
                  <a:cubicBezTo>
                    <a:pt x="649" y="550"/>
                    <a:pt x="649" y="550"/>
                    <a:pt x="649" y="550"/>
                  </a:cubicBezTo>
                  <a:cubicBezTo>
                    <a:pt x="661" y="550"/>
                    <a:pt x="711" y="512"/>
                    <a:pt x="711" y="512"/>
                  </a:cubicBezTo>
                  <a:cubicBezTo>
                    <a:pt x="724" y="512"/>
                    <a:pt x="761" y="562"/>
                    <a:pt x="761" y="575"/>
                  </a:cubicBezTo>
                  <a:cubicBezTo>
                    <a:pt x="761" y="575"/>
                    <a:pt x="774" y="575"/>
                    <a:pt x="774" y="575"/>
                  </a:cubicBezTo>
                  <a:cubicBezTo>
                    <a:pt x="787" y="575"/>
                    <a:pt x="787" y="575"/>
                    <a:pt x="787" y="575"/>
                  </a:cubicBezTo>
                  <a:cubicBezTo>
                    <a:pt x="799" y="550"/>
                    <a:pt x="824" y="537"/>
                    <a:pt x="837" y="512"/>
                  </a:cubicBezTo>
                  <a:cubicBezTo>
                    <a:pt x="837" y="512"/>
                    <a:pt x="837" y="512"/>
                    <a:pt x="837" y="512"/>
                  </a:cubicBezTo>
                  <a:cubicBezTo>
                    <a:pt x="849" y="512"/>
                    <a:pt x="899" y="550"/>
                    <a:pt x="899" y="550"/>
                  </a:cubicBezTo>
                  <a:cubicBezTo>
                    <a:pt x="899" y="550"/>
                    <a:pt x="899" y="550"/>
                    <a:pt x="899" y="550"/>
                  </a:cubicBezTo>
                  <a:cubicBezTo>
                    <a:pt x="899" y="562"/>
                    <a:pt x="887" y="612"/>
                    <a:pt x="874" y="625"/>
                  </a:cubicBezTo>
                  <a:cubicBezTo>
                    <a:pt x="887" y="625"/>
                    <a:pt x="887" y="637"/>
                    <a:pt x="899" y="650"/>
                  </a:cubicBezTo>
                  <a:cubicBezTo>
                    <a:pt x="899" y="650"/>
                    <a:pt x="974" y="650"/>
                    <a:pt x="974" y="662"/>
                  </a:cubicBezTo>
                  <a:lnTo>
                    <a:pt x="974" y="737"/>
                  </a:lnTo>
                  <a:close/>
                  <a:moveTo>
                    <a:pt x="774" y="124"/>
                  </a:moveTo>
                  <a:cubicBezTo>
                    <a:pt x="737" y="124"/>
                    <a:pt x="711" y="150"/>
                    <a:pt x="711" y="187"/>
                  </a:cubicBezTo>
                  <a:cubicBezTo>
                    <a:pt x="711" y="225"/>
                    <a:pt x="737" y="250"/>
                    <a:pt x="774" y="250"/>
                  </a:cubicBezTo>
                  <a:cubicBezTo>
                    <a:pt x="811" y="250"/>
                    <a:pt x="837" y="225"/>
                    <a:pt x="837" y="187"/>
                  </a:cubicBezTo>
                  <a:cubicBezTo>
                    <a:pt x="837" y="150"/>
                    <a:pt x="811" y="124"/>
                    <a:pt x="774" y="124"/>
                  </a:cubicBezTo>
                  <a:moveTo>
                    <a:pt x="774" y="637"/>
                  </a:moveTo>
                  <a:cubicBezTo>
                    <a:pt x="737" y="637"/>
                    <a:pt x="711" y="662"/>
                    <a:pt x="711" y="700"/>
                  </a:cubicBezTo>
                  <a:cubicBezTo>
                    <a:pt x="711" y="737"/>
                    <a:pt x="737" y="762"/>
                    <a:pt x="774" y="762"/>
                  </a:cubicBezTo>
                  <a:cubicBezTo>
                    <a:pt x="811" y="762"/>
                    <a:pt x="837" y="737"/>
                    <a:pt x="837" y="700"/>
                  </a:cubicBezTo>
                  <a:cubicBezTo>
                    <a:pt x="837" y="662"/>
                    <a:pt x="811" y="637"/>
                    <a:pt x="774" y="637"/>
                  </a:cubicBezTo>
                </a:path>
              </a:pathLst>
            </a:custGeom>
            <a:solidFill>
              <a:srgbClr val="E53B4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group 40"/>
          <p:cNvGrpSpPr/>
          <p:nvPr/>
        </p:nvGrpSpPr>
        <p:grpSpPr>
          <a:xfrm rot="21600000">
            <a:off x="2447544" y="1411224"/>
            <a:ext cx="1106423" cy="1103375"/>
            <a:chOff x="0" y="0"/>
            <a:chExt cx="1106423" cy="1103375"/>
          </a:xfrm>
        </p:grpSpPr>
        <p:sp>
          <p:nvSpPr>
            <p:cNvPr id="570" name="path 570"/>
            <p:cNvSpPr/>
            <p:nvPr/>
          </p:nvSpPr>
          <p:spPr>
            <a:xfrm>
              <a:off x="0" y="0"/>
              <a:ext cx="1106423" cy="1103375"/>
            </a:xfrm>
            <a:custGeom>
              <a:avLst/>
              <a:gdLst/>
              <a:ahLst/>
              <a:cxnLst/>
              <a:rect l="0" t="0" r="0" b="0"/>
              <a:pathLst>
                <a:path w="1742" h="1737">
                  <a:moveTo>
                    <a:pt x="7" y="868"/>
                  </a:moveTo>
                  <a:cubicBezTo>
                    <a:pt x="7" y="392"/>
                    <a:pt x="393" y="7"/>
                    <a:pt x="871" y="7"/>
                  </a:cubicBezTo>
                  <a:cubicBezTo>
                    <a:pt x="1348" y="7"/>
                    <a:pt x="1735" y="392"/>
                    <a:pt x="1735" y="868"/>
                  </a:cubicBezTo>
                  <a:cubicBezTo>
                    <a:pt x="1735" y="1344"/>
                    <a:pt x="1348" y="1730"/>
                    <a:pt x="871" y="1730"/>
                  </a:cubicBezTo>
                  <a:cubicBezTo>
                    <a:pt x="393" y="1730"/>
                    <a:pt x="7" y="1344"/>
                    <a:pt x="7" y="868"/>
                  </a:cubicBezTo>
                </a:path>
              </a:pathLst>
            </a:custGeom>
            <a:noFill/>
            <a:ln w="9143" cap="flat">
              <a:solidFill>
                <a:srgbClr val="E53B4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2" name="path 572"/>
            <p:cNvSpPr/>
            <p:nvPr/>
          </p:nvSpPr>
          <p:spPr>
            <a:xfrm>
              <a:off x="301751" y="182879"/>
              <a:ext cx="502919" cy="731520"/>
            </a:xfrm>
            <a:custGeom>
              <a:avLst/>
              <a:gdLst/>
              <a:ahLst/>
              <a:cxnLst/>
              <a:rect l="0" t="0" r="0" b="0"/>
              <a:pathLst>
                <a:path w="791" h="1152">
                  <a:moveTo>
                    <a:pt x="396" y="0"/>
                  </a:moveTo>
                  <a:cubicBezTo>
                    <a:pt x="181" y="0"/>
                    <a:pt x="0" y="180"/>
                    <a:pt x="0" y="395"/>
                  </a:cubicBezTo>
                  <a:cubicBezTo>
                    <a:pt x="0" y="542"/>
                    <a:pt x="135" y="700"/>
                    <a:pt x="181" y="835"/>
                  </a:cubicBezTo>
                  <a:cubicBezTo>
                    <a:pt x="248" y="1027"/>
                    <a:pt x="248" y="1152"/>
                    <a:pt x="396" y="1152"/>
                  </a:cubicBezTo>
                  <a:cubicBezTo>
                    <a:pt x="554" y="1152"/>
                    <a:pt x="543" y="1038"/>
                    <a:pt x="611" y="835"/>
                  </a:cubicBezTo>
                  <a:cubicBezTo>
                    <a:pt x="656" y="700"/>
                    <a:pt x="791" y="542"/>
                    <a:pt x="791" y="395"/>
                  </a:cubicBezTo>
                  <a:cubicBezTo>
                    <a:pt x="791" y="180"/>
                    <a:pt x="611" y="0"/>
                    <a:pt x="396" y="0"/>
                  </a:cubicBezTo>
                  <a:moveTo>
                    <a:pt x="486" y="982"/>
                  </a:moveTo>
                  <a:cubicBezTo>
                    <a:pt x="305" y="1005"/>
                    <a:pt x="305" y="1005"/>
                    <a:pt x="305" y="1005"/>
                  </a:cubicBezTo>
                  <a:cubicBezTo>
                    <a:pt x="305" y="982"/>
                    <a:pt x="294" y="960"/>
                    <a:pt x="294" y="937"/>
                  </a:cubicBezTo>
                  <a:cubicBezTo>
                    <a:pt x="294" y="937"/>
                    <a:pt x="294" y="937"/>
                    <a:pt x="294" y="937"/>
                  </a:cubicBezTo>
                  <a:cubicBezTo>
                    <a:pt x="509" y="903"/>
                    <a:pt x="509" y="903"/>
                    <a:pt x="509" y="903"/>
                  </a:cubicBezTo>
                  <a:cubicBezTo>
                    <a:pt x="509" y="914"/>
                    <a:pt x="509" y="926"/>
                    <a:pt x="497" y="937"/>
                  </a:cubicBezTo>
                  <a:cubicBezTo>
                    <a:pt x="497" y="948"/>
                    <a:pt x="497" y="971"/>
                    <a:pt x="486" y="982"/>
                  </a:cubicBezTo>
                  <a:moveTo>
                    <a:pt x="282" y="892"/>
                  </a:moveTo>
                  <a:cubicBezTo>
                    <a:pt x="271" y="880"/>
                    <a:pt x="260" y="858"/>
                    <a:pt x="260" y="824"/>
                  </a:cubicBezTo>
                  <a:cubicBezTo>
                    <a:pt x="531" y="824"/>
                    <a:pt x="531" y="824"/>
                    <a:pt x="531" y="824"/>
                  </a:cubicBezTo>
                  <a:cubicBezTo>
                    <a:pt x="531" y="846"/>
                    <a:pt x="531" y="858"/>
                    <a:pt x="520" y="869"/>
                  </a:cubicBezTo>
                  <a:lnTo>
                    <a:pt x="282" y="892"/>
                  </a:lnTo>
                  <a:close/>
                  <a:moveTo>
                    <a:pt x="396" y="1084"/>
                  </a:moveTo>
                  <a:cubicBezTo>
                    <a:pt x="362" y="1084"/>
                    <a:pt x="339" y="1072"/>
                    <a:pt x="328" y="1038"/>
                  </a:cubicBezTo>
                  <a:cubicBezTo>
                    <a:pt x="475" y="1016"/>
                    <a:pt x="475" y="1016"/>
                    <a:pt x="475" y="1016"/>
                  </a:cubicBezTo>
                  <a:cubicBezTo>
                    <a:pt x="452" y="1072"/>
                    <a:pt x="441" y="1084"/>
                    <a:pt x="396" y="1084"/>
                  </a:cubicBezTo>
                  <a:moveTo>
                    <a:pt x="565" y="756"/>
                  </a:moveTo>
                  <a:cubicBezTo>
                    <a:pt x="226" y="756"/>
                    <a:pt x="226" y="756"/>
                    <a:pt x="226" y="756"/>
                  </a:cubicBezTo>
                  <a:cubicBezTo>
                    <a:pt x="215" y="722"/>
                    <a:pt x="192" y="677"/>
                    <a:pt x="169" y="643"/>
                  </a:cubicBezTo>
                  <a:cubicBezTo>
                    <a:pt x="124" y="553"/>
                    <a:pt x="67" y="462"/>
                    <a:pt x="67" y="395"/>
                  </a:cubicBezTo>
                  <a:cubicBezTo>
                    <a:pt x="67" y="214"/>
                    <a:pt x="215" y="67"/>
                    <a:pt x="396" y="67"/>
                  </a:cubicBezTo>
                  <a:cubicBezTo>
                    <a:pt x="577" y="67"/>
                    <a:pt x="724" y="214"/>
                    <a:pt x="724" y="395"/>
                  </a:cubicBezTo>
                  <a:cubicBezTo>
                    <a:pt x="724" y="462"/>
                    <a:pt x="678" y="553"/>
                    <a:pt x="622" y="643"/>
                  </a:cubicBezTo>
                  <a:cubicBezTo>
                    <a:pt x="599" y="677"/>
                    <a:pt x="588" y="722"/>
                    <a:pt x="565" y="756"/>
                  </a:cubicBezTo>
                  <a:moveTo>
                    <a:pt x="565" y="756"/>
                  </a:moveTo>
                  <a:cubicBezTo>
                    <a:pt x="565" y="756"/>
                    <a:pt x="565" y="756"/>
                    <a:pt x="565" y="756"/>
                  </a:cubicBezTo>
                </a:path>
              </a:pathLst>
            </a:custGeom>
            <a:solidFill>
              <a:srgbClr val="E53B4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group 42"/>
          <p:cNvGrpSpPr/>
          <p:nvPr/>
        </p:nvGrpSpPr>
        <p:grpSpPr>
          <a:xfrm rot="21600000">
            <a:off x="2444495" y="4730495"/>
            <a:ext cx="1103375" cy="1103376"/>
            <a:chOff x="0" y="0"/>
            <a:chExt cx="1103375" cy="1103376"/>
          </a:xfrm>
        </p:grpSpPr>
        <p:sp>
          <p:nvSpPr>
            <p:cNvPr id="574" name="path 574"/>
            <p:cNvSpPr/>
            <p:nvPr/>
          </p:nvSpPr>
          <p:spPr>
            <a:xfrm>
              <a:off x="0" y="0"/>
              <a:ext cx="1103375" cy="1103376"/>
            </a:xfrm>
            <a:custGeom>
              <a:avLst/>
              <a:gdLst/>
              <a:ahLst/>
              <a:cxnLst/>
              <a:rect l="0" t="0" r="0" b="0"/>
              <a:pathLst>
                <a:path w="1737" h="1737">
                  <a:moveTo>
                    <a:pt x="7" y="868"/>
                  </a:moveTo>
                  <a:cubicBezTo>
                    <a:pt x="7" y="392"/>
                    <a:pt x="393" y="7"/>
                    <a:pt x="868" y="7"/>
                  </a:cubicBezTo>
                  <a:cubicBezTo>
                    <a:pt x="1344" y="7"/>
                    <a:pt x="1730" y="392"/>
                    <a:pt x="1730" y="868"/>
                  </a:cubicBezTo>
                  <a:cubicBezTo>
                    <a:pt x="1730" y="1344"/>
                    <a:pt x="1344" y="1730"/>
                    <a:pt x="868" y="1730"/>
                  </a:cubicBezTo>
                  <a:cubicBezTo>
                    <a:pt x="393" y="1730"/>
                    <a:pt x="7" y="1344"/>
                    <a:pt x="7" y="868"/>
                  </a:cubicBezTo>
                </a:path>
              </a:pathLst>
            </a:custGeom>
            <a:noFill/>
            <a:ln w="9143" cap="flat">
              <a:solidFill>
                <a:srgbClr val="E53B4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6" name="path 576"/>
            <p:cNvSpPr/>
            <p:nvPr/>
          </p:nvSpPr>
          <p:spPr>
            <a:xfrm>
              <a:off x="252983" y="301752"/>
              <a:ext cx="594360" cy="438911"/>
            </a:xfrm>
            <a:custGeom>
              <a:avLst/>
              <a:gdLst/>
              <a:ahLst/>
              <a:cxnLst/>
              <a:rect l="0" t="0" r="0" b="0"/>
              <a:pathLst>
                <a:path w="936" h="691">
                  <a:moveTo>
                    <a:pt x="757" y="691"/>
                  </a:moveTo>
                  <a:cubicBezTo>
                    <a:pt x="220" y="691"/>
                    <a:pt x="220" y="691"/>
                    <a:pt x="220" y="691"/>
                  </a:cubicBezTo>
                  <a:cubicBezTo>
                    <a:pt x="96" y="691"/>
                    <a:pt x="0" y="594"/>
                    <a:pt x="0" y="470"/>
                  </a:cubicBezTo>
                  <a:cubicBezTo>
                    <a:pt x="0" y="386"/>
                    <a:pt x="55" y="304"/>
                    <a:pt x="123" y="276"/>
                  </a:cubicBezTo>
                  <a:cubicBezTo>
                    <a:pt x="123" y="262"/>
                    <a:pt x="123" y="262"/>
                    <a:pt x="123" y="248"/>
                  </a:cubicBezTo>
                  <a:cubicBezTo>
                    <a:pt x="123" y="110"/>
                    <a:pt x="234" y="0"/>
                    <a:pt x="371" y="0"/>
                  </a:cubicBezTo>
                  <a:cubicBezTo>
                    <a:pt x="481" y="0"/>
                    <a:pt x="564" y="69"/>
                    <a:pt x="605" y="151"/>
                  </a:cubicBezTo>
                  <a:cubicBezTo>
                    <a:pt x="633" y="138"/>
                    <a:pt x="660" y="124"/>
                    <a:pt x="688" y="124"/>
                  </a:cubicBezTo>
                  <a:cubicBezTo>
                    <a:pt x="757" y="124"/>
                    <a:pt x="812" y="179"/>
                    <a:pt x="812" y="248"/>
                  </a:cubicBezTo>
                  <a:cubicBezTo>
                    <a:pt x="812" y="276"/>
                    <a:pt x="812" y="304"/>
                    <a:pt x="798" y="317"/>
                  </a:cubicBezTo>
                  <a:cubicBezTo>
                    <a:pt x="880" y="345"/>
                    <a:pt x="936" y="414"/>
                    <a:pt x="936" y="497"/>
                  </a:cubicBezTo>
                  <a:cubicBezTo>
                    <a:pt x="936" y="608"/>
                    <a:pt x="853" y="691"/>
                    <a:pt x="757" y="691"/>
                  </a:cubicBezTo>
                </a:path>
              </a:pathLst>
            </a:custGeom>
            <a:solidFill>
              <a:srgbClr val="E53B4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78" name="textbox 578"/>
          <p:cNvSpPr/>
          <p:nvPr/>
        </p:nvSpPr>
        <p:spPr>
          <a:xfrm>
            <a:off x="6242779" y="2109939"/>
            <a:ext cx="1261744" cy="8705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8910" algn="l" rtl="0" eaLnBrk="0">
              <a:lnSpc>
                <a:spcPct val="95000"/>
              </a:lnSpc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PMO</a:t>
            </a:r>
            <a:r>
              <a:rPr sz="13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工作台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495" indent="-11430" algn="l" rtl="0" eaLnBrk="0">
              <a:lnSpc>
                <a:spcPct val="165000"/>
              </a:lnSpc>
              <a:spcBef>
                <a:spcPts val="20"/>
              </a:spcBef>
            </a:pPr>
            <a:r>
              <a:rPr sz="1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项目经理工作台</a:t>
            </a:r>
            <a:r>
              <a:rPr sz="13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团队成员工作台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0" name="textbox 580"/>
          <p:cNvSpPr/>
          <p:nvPr/>
        </p:nvSpPr>
        <p:spPr>
          <a:xfrm>
            <a:off x="8546210" y="4535042"/>
            <a:ext cx="2631439" cy="397509"/>
          </a:xfrm>
          <a:prstGeom prst="roundRect">
            <a:avLst>
              <a:gd name="adj" fmla="val 23017"/>
            </a:avLst>
          </a:prstGeom>
          <a:noFill/>
          <a:ln w="6350" cap="flat">
            <a:solidFill>
              <a:srgbClr val="E53B4A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13435" algn="l" rtl="0" eaLnBrk="0">
              <a:lnSpc>
                <a:spcPct val="92000"/>
              </a:lnSpc>
              <a:spcBef>
                <a:spcPts val="5"/>
              </a:spcBef>
            </a:pPr>
            <a:r>
              <a:rPr sz="1800" kern="0" spc="6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移动优先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2" name="textbox 582"/>
          <p:cNvSpPr/>
          <p:nvPr/>
        </p:nvSpPr>
        <p:spPr>
          <a:xfrm>
            <a:off x="5891338" y="5046052"/>
            <a:ext cx="1967229" cy="5340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9060" algn="l" rtl="0" eaLnBrk="0">
              <a:lnSpc>
                <a:spcPct val="95000"/>
              </a:lnSpc>
            </a:pPr>
            <a:r>
              <a:rPr sz="13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数据监控、数据预测、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13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业务时间轴驱动业务</a:t>
            </a:r>
            <a:r>
              <a:rPr sz="1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发生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4" name="textbox 584"/>
          <p:cNvSpPr/>
          <p:nvPr/>
        </p:nvSpPr>
        <p:spPr>
          <a:xfrm>
            <a:off x="8903192" y="2109939"/>
            <a:ext cx="1967864" cy="5340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最小完整业务闭环封装</a:t>
            </a:r>
            <a:r>
              <a:rPr sz="1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1010" algn="l" rtl="0" eaLnBrk="0">
              <a:lnSpc>
                <a:spcPts val="2520"/>
              </a:lnSpc>
            </a:pPr>
            <a:r>
              <a:rPr sz="13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完整场景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6" name="textbox 586"/>
          <p:cNvSpPr/>
          <p:nvPr/>
        </p:nvSpPr>
        <p:spPr>
          <a:xfrm>
            <a:off x="5534786" y="4535042"/>
            <a:ext cx="2628264" cy="397509"/>
          </a:xfrm>
          <a:prstGeom prst="roundRect">
            <a:avLst>
              <a:gd name="adj" fmla="val 23017"/>
            </a:avLst>
          </a:prstGeom>
          <a:noFill/>
          <a:ln w="6350" cap="flat">
            <a:solidFill>
              <a:srgbClr val="E53B4A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12800" algn="l" rtl="0" eaLnBrk="0">
              <a:lnSpc>
                <a:spcPct val="92000"/>
              </a:lnSpc>
              <a:spcBef>
                <a:spcPts val="5"/>
              </a:spcBef>
            </a:pPr>
            <a:r>
              <a:rPr sz="1800" kern="0" spc="6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数据驱动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8" name="textbox 588"/>
          <p:cNvSpPr/>
          <p:nvPr/>
        </p:nvSpPr>
        <p:spPr>
          <a:xfrm>
            <a:off x="8546210" y="3120771"/>
            <a:ext cx="2628264" cy="397509"/>
          </a:xfrm>
          <a:prstGeom prst="roundRect">
            <a:avLst>
              <a:gd name="adj" fmla="val 23017"/>
            </a:avLst>
          </a:prstGeom>
          <a:noFill/>
          <a:ln w="6350" cap="flat">
            <a:solidFill>
              <a:srgbClr val="E53B4A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1615" algn="l" rtl="0" eaLnBrk="0">
              <a:lnSpc>
                <a:spcPct val="92000"/>
              </a:lnSpc>
              <a:spcBef>
                <a:spcPts val="0"/>
              </a:spcBef>
            </a:pPr>
            <a:r>
              <a:rPr sz="1800" kern="0" spc="6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项目定制、技术开放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0" name="textbox 590"/>
          <p:cNvSpPr/>
          <p:nvPr/>
        </p:nvSpPr>
        <p:spPr>
          <a:xfrm>
            <a:off x="5559171" y="1593723"/>
            <a:ext cx="2628264" cy="397509"/>
          </a:xfrm>
          <a:prstGeom prst="roundRect">
            <a:avLst>
              <a:gd name="adj" fmla="val 23017"/>
            </a:avLst>
          </a:prstGeom>
          <a:noFill/>
          <a:ln w="6350" cap="flat">
            <a:solidFill>
              <a:srgbClr val="E53B4A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94690" algn="l" rtl="0" eaLnBrk="0">
              <a:lnSpc>
                <a:spcPct val="92000"/>
              </a:lnSpc>
            </a:pPr>
            <a:r>
              <a:rPr sz="1800" kern="0" spc="6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角色工作台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2" name="textbox 592"/>
          <p:cNvSpPr/>
          <p:nvPr/>
        </p:nvSpPr>
        <p:spPr>
          <a:xfrm>
            <a:off x="5534786" y="3120771"/>
            <a:ext cx="2628264" cy="397509"/>
          </a:xfrm>
          <a:prstGeom prst="roundRect">
            <a:avLst>
              <a:gd name="adj" fmla="val 23017"/>
            </a:avLst>
          </a:prstGeom>
          <a:noFill/>
          <a:ln w="6350" cap="flat">
            <a:solidFill>
              <a:srgbClr val="E53B4A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14705" algn="l" rtl="0" eaLnBrk="0">
              <a:lnSpc>
                <a:spcPct val="92000"/>
              </a:lnSpc>
              <a:spcBef>
                <a:spcPts val="0"/>
              </a:spcBef>
            </a:pPr>
            <a:r>
              <a:rPr sz="1800" kern="0" spc="6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高效协同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4" name="textbox 594"/>
          <p:cNvSpPr/>
          <p:nvPr/>
        </p:nvSpPr>
        <p:spPr>
          <a:xfrm>
            <a:off x="8570595" y="1593723"/>
            <a:ext cx="2628264" cy="397509"/>
          </a:xfrm>
          <a:prstGeom prst="roundRect">
            <a:avLst>
              <a:gd name="adj" fmla="val 23017"/>
            </a:avLst>
          </a:prstGeom>
          <a:noFill/>
          <a:ln w="6350" cap="flat">
            <a:solidFill>
              <a:srgbClr val="E53B4A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15340" algn="l" rtl="0" eaLnBrk="0">
              <a:lnSpc>
                <a:spcPct val="92000"/>
              </a:lnSpc>
            </a:pPr>
            <a:r>
              <a:rPr sz="1800" kern="0" spc="12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</a:t>
            </a:r>
            <a:r>
              <a:rPr sz="1800" kern="0" spc="0" dirty="0">
                <a:solidFill>
                  <a:srgbClr val="E60012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96" name="picture 5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598" name="textbox 598"/>
          <p:cNvSpPr/>
          <p:nvPr/>
        </p:nvSpPr>
        <p:spPr>
          <a:xfrm>
            <a:off x="9255876" y="3638511"/>
            <a:ext cx="1261744" cy="5340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模板可定制项目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2235" algn="l" rtl="0" eaLnBrk="0">
              <a:lnSpc>
                <a:spcPts val="2520"/>
              </a:lnSpc>
            </a:pPr>
            <a:r>
              <a:rPr sz="1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高扩展性接口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0" name="textbox 600"/>
          <p:cNvSpPr/>
          <p:nvPr/>
        </p:nvSpPr>
        <p:spPr>
          <a:xfrm>
            <a:off x="610009" y="479330"/>
            <a:ext cx="1242060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产品特性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02" name="picture 6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604" name="textbox 604"/>
          <p:cNvSpPr/>
          <p:nvPr/>
        </p:nvSpPr>
        <p:spPr>
          <a:xfrm>
            <a:off x="9167131" y="5046052"/>
            <a:ext cx="1438275" cy="213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移动应用场景优先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6" name="path 606"/>
          <p:cNvSpPr/>
          <p:nvPr/>
        </p:nvSpPr>
        <p:spPr>
          <a:xfrm>
            <a:off x="2859024" y="2590800"/>
            <a:ext cx="268223" cy="484632"/>
          </a:xfrm>
          <a:custGeom>
            <a:avLst/>
            <a:gdLst/>
            <a:ahLst/>
            <a:cxnLst/>
            <a:rect l="0" t="0" r="0" b="0"/>
            <a:pathLst>
              <a:path w="422" h="763">
                <a:moveTo>
                  <a:pt x="422" y="211"/>
                </a:moveTo>
                <a:lnTo>
                  <a:pt x="345" y="211"/>
                </a:lnTo>
                <a:lnTo>
                  <a:pt x="345" y="763"/>
                </a:lnTo>
                <a:lnTo>
                  <a:pt x="76" y="763"/>
                </a:lnTo>
                <a:lnTo>
                  <a:pt x="76" y="211"/>
                </a:lnTo>
                <a:lnTo>
                  <a:pt x="0" y="211"/>
                </a:lnTo>
                <a:lnTo>
                  <a:pt x="211" y="0"/>
                </a:lnTo>
                <a:lnTo>
                  <a:pt x="422" y="21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8" name="path 608"/>
          <p:cNvSpPr/>
          <p:nvPr/>
        </p:nvSpPr>
        <p:spPr>
          <a:xfrm>
            <a:off x="2859024" y="4172711"/>
            <a:ext cx="268223" cy="481583"/>
          </a:xfrm>
          <a:custGeom>
            <a:avLst/>
            <a:gdLst/>
            <a:ahLst/>
            <a:cxnLst/>
            <a:rect l="0" t="0" r="0" b="0"/>
            <a:pathLst>
              <a:path w="422" h="758">
                <a:moveTo>
                  <a:pt x="422" y="547"/>
                </a:moveTo>
                <a:lnTo>
                  <a:pt x="345" y="547"/>
                </a:lnTo>
                <a:lnTo>
                  <a:pt x="345" y="0"/>
                </a:lnTo>
                <a:lnTo>
                  <a:pt x="76" y="0"/>
                </a:lnTo>
                <a:lnTo>
                  <a:pt x="76" y="547"/>
                </a:lnTo>
                <a:lnTo>
                  <a:pt x="0" y="547"/>
                </a:lnTo>
                <a:lnTo>
                  <a:pt x="211" y="758"/>
                </a:lnTo>
                <a:lnTo>
                  <a:pt x="422" y="547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textbox 610"/>
          <p:cNvSpPr/>
          <p:nvPr/>
        </p:nvSpPr>
        <p:spPr>
          <a:xfrm>
            <a:off x="9309255" y="3820452"/>
            <a:ext cx="2750820" cy="2661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0210" algn="l" rtl="0" eaLnBrk="0">
              <a:lnSpc>
                <a:spcPct val="89000"/>
              </a:lnSpc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项目全貌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8925" indent="-276225" algn="l" rtl="0" eaLnBrk="0">
              <a:lnSpc>
                <a:spcPct val="132000"/>
              </a:lnSpc>
              <a:spcBef>
                <a:spcPts val="400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项目进度风险预警提示及项目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全貌；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8925" indent="-276860" algn="l" rtl="0" eaLnBrk="0">
              <a:lnSpc>
                <a:spcPct val="132000"/>
              </a:lnSpc>
              <a:spcBef>
                <a:spcPts val="92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项目工时投入风险预警及项目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评估；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8925" indent="-276225" algn="l" rtl="0" eaLnBrk="0">
              <a:lnSpc>
                <a:spcPct val="133000"/>
              </a:lnSpc>
              <a:spcBef>
                <a:spcPts val="895"/>
              </a:spcBef>
              <a:tabLst>
                <a:tab pos="138430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项目收款超期预警提示及项目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全貌查看；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  <a:tabLst>
                <a:tab pos="138430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项目收益预警及项目全貌查</a:t>
            </a:r>
            <a:r>
              <a:rPr sz="13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12" name="picture 6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321977" y="6286671"/>
            <a:ext cx="126441" cy="115816"/>
          </a:xfrm>
          <a:prstGeom prst="rect">
            <a:avLst/>
          </a:prstGeom>
        </p:spPr>
      </p:pic>
      <p:pic>
        <p:nvPicPr>
          <p:cNvPr id="614" name="picture 6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321977" y="5646286"/>
            <a:ext cx="126441" cy="115816"/>
          </a:xfrm>
          <a:prstGeom prst="rect">
            <a:avLst/>
          </a:prstGeom>
        </p:spPr>
      </p:pic>
      <p:pic>
        <p:nvPicPr>
          <p:cNvPr id="616" name="picture 6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321955" y="5006392"/>
            <a:ext cx="126223" cy="115616"/>
          </a:xfrm>
          <a:prstGeom prst="rect">
            <a:avLst/>
          </a:prstGeom>
        </p:spPr>
      </p:pic>
      <p:pic>
        <p:nvPicPr>
          <p:cNvPr id="618" name="picture 6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321955" y="4366059"/>
            <a:ext cx="126223" cy="115616"/>
          </a:xfrm>
          <a:prstGeom prst="rect">
            <a:avLst/>
          </a:prstGeom>
        </p:spPr>
      </p:pic>
      <p:sp>
        <p:nvSpPr>
          <p:cNvPr id="620" name="textbox 620"/>
          <p:cNvSpPr/>
          <p:nvPr/>
        </p:nvSpPr>
        <p:spPr>
          <a:xfrm>
            <a:off x="846458" y="3856774"/>
            <a:ext cx="1536700" cy="20212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835" algn="l" rtl="0" eaLnBrk="0">
              <a:lnSpc>
                <a:spcPct val="89000"/>
              </a:lnSpc>
            </a:pP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经营指标查看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7020" indent="-274955" algn="l" rtl="0" eaLnBrk="0">
              <a:lnSpc>
                <a:spcPct val="132000"/>
              </a:lnSpc>
              <a:spcBef>
                <a:spcPts val="39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合同签约，回款</a:t>
            </a:r>
            <a:r>
              <a:rPr sz="13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金额、回款率；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91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项目收入预测；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1040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采购合同占比；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付款预测；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22" name="picture 6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59158" y="5683099"/>
            <a:ext cx="126223" cy="115616"/>
          </a:xfrm>
          <a:prstGeom prst="rect">
            <a:avLst/>
          </a:prstGeom>
        </p:spPr>
      </p:pic>
      <p:pic>
        <p:nvPicPr>
          <p:cNvPr id="624" name="picture 6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59158" y="5362754"/>
            <a:ext cx="126223" cy="115616"/>
          </a:xfrm>
          <a:prstGeom prst="rect">
            <a:avLst/>
          </a:prstGeom>
        </p:spPr>
      </p:pic>
      <p:pic>
        <p:nvPicPr>
          <p:cNvPr id="626" name="picture 6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59158" y="5042714"/>
            <a:ext cx="126223" cy="115616"/>
          </a:xfrm>
          <a:prstGeom prst="rect">
            <a:avLst/>
          </a:prstGeom>
        </p:spPr>
      </p:pic>
      <p:pic>
        <p:nvPicPr>
          <p:cNvPr id="628" name="picture 6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859158" y="4402380"/>
            <a:ext cx="126223" cy="115616"/>
          </a:xfrm>
          <a:prstGeom prst="rect">
            <a:avLst/>
          </a:prstGeom>
        </p:spPr>
      </p:pic>
      <p:pic>
        <p:nvPicPr>
          <p:cNvPr id="630" name="picture 6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grpSp>
        <p:nvGrpSpPr>
          <p:cNvPr id="44" name="group 44"/>
          <p:cNvGrpSpPr/>
          <p:nvPr/>
        </p:nvGrpSpPr>
        <p:grpSpPr>
          <a:xfrm rot="21600000">
            <a:off x="7400544" y="1225296"/>
            <a:ext cx="1322831" cy="1908047"/>
            <a:chOff x="0" y="0"/>
            <a:chExt cx="1322831" cy="1908047"/>
          </a:xfrm>
        </p:grpSpPr>
        <p:sp>
          <p:nvSpPr>
            <p:cNvPr id="632" name="path 632"/>
            <p:cNvSpPr/>
            <p:nvPr/>
          </p:nvSpPr>
          <p:spPr>
            <a:xfrm>
              <a:off x="0" y="0"/>
              <a:ext cx="1322831" cy="1609344"/>
            </a:xfrm>
            <a:custGeom>
              <a:avLst/>
              <a:gdLst/>
              <a:ahLst/>
              <a:cxnLst/>
              <a:rect l="0" t="0" r="0" b="0"/>
              <a:pathLst>
                <a:path w="2083" h="2534">
                  <a:moveTo>
                    <a:pt x="1735" y="2534"/>
                  </a:moveTo>
                  <a:moveTo>
                    <a:pt x="1735" y="2534"/>
                  </a:moveTo>
                  <a:lnTo>
                    <a:pt x="347" y="2534"/>
                  </a:lnTo>
                  <a:cubicBezTo>
                    <a:pt x="155" y="2534"/>
                    <a:pt x="0" y="2378"/>
                    <a:pt x="0" y="2187"/>
                  </a:cubicBezTo>
                  <a:lnTo>
                    <a:pt x="0" y="0"/>
                  </a:lnTo>
                  <a:lnTo>
                    <a:pt x="2083" y="0"/>
                  </a:lnTo>
                  <a:lnTo>
                    <a:pt x="2083" y="2187"/>
                  </a:lnTo>
                  <a:cubicBezTo>
                    <a:pt x="2083" y="2378"/>
                    <a:pt x="1927" y="2534"/>
                    <a:pt x="1735" y="2534"/>
                  </a:cubicBezTo>
                </a:path>
              </a:pathLst>
            </a:custGeom>
            <a:solidFill>
              <a:srgbClr val="F3662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34" name="path 634"/>
            <p:cNvSpPr/>
            <p:nvPr/>
          </p:nvSpPr>
          <p:spPr>
            <a:xfrm>
              <a:off x="347471" y="518159"/>
              <a:ext cx="624840" cy="576072"/>
            </a:xfrm>
            <a:custGeom>
              <a:avLst/>
              <a:gdLst/>
              <a:ahLst/>
              <a:cxnLst/>
              <a:rect l="0" t="0" r="0" b="0"/>
              <a:pathLst>
                <a:path w="984" h="907">
                  <a:moveTo>
                    <a:pt x="984" y="516"/>
                  </a:moveTo>
                  <a:cubicBezTo>
                    <a:pt x="984" y="531"/>
                    <a:pt x="984" y="531"/>
                    <a:pt x="967" y="531"/>
                  </a:cubicBezTo>
                  <a:cubicBezTo>
                    <a:pt x="848" y="547"/>
                    <a:pt x="848" y="547"/>
                    <a:pt x="848" y="547"/>
                  </a:cubicBezTo>
                  <a:cubicBezTo>
                    <a:pt x="848" y="578"/>
                    <a:pt x="831" y="594"/>
                    <a:pt x="831" y="610"/>
                  </a:cubicBezTo>
                  <a:cubicBezTo>
                    <a:pt x="848" y="641"/>
                    <a:pt x="865" y="657"/>
                    <a:pt x="899" y="688"/>
                  </a:cubicBezTo>
                  <a:cubicBezTo>
                    <a:pt x="899" y="688"/>
                    <a:pt x="899" y="703"/>
                    <a:pt x="899" y="703"/>
                  </a:cubicBezTo>
                  <a:cubicBezTo>
                    <a:pt x="899" y="703"/>
                    <a:pt x="899" y="719"/>
                    <a:pt x="899" y="719"/>
                  </a:cubicBezTo>
                  <a:cubicBezTo>
                    <a:pt x="882" y="735"/>
                    <a:pt x="797" y="828"/>
                    <a:pt x="763" y="828"/>
                  </a:cubicBezTo>
                  <a:cubicBezTo>
                    <a:pt x="763" y="828"/>
                    <a:pt x="763" y="828"/>
                    <a:pt x="746" y="813"/>
                  </a:cubicBezTo>
                  <a:cubicBezTo>
                    <a:pt x="661" y="750"/>
                    <a:pt x="661" y="750"/>
                    <a:pt x="661" y="750"/>
                  </a:cubicBezTo>
                  <a:cubicBezTo>
                    <a:pt x="644" y="766"/>
                    <a:pt x="627" y="766"/>
                    <a:pt x="610" y="782"/>
                  </a:cubicBezTo>
                  <a:cubicBezTo>
                    <a:pt x="593" y="813"/>
                    <a:pt x="593" y="860"/>
                    <a:pt x="576" y="891"/>
                  </a:cubicBezTo>
                  <a:cubicBezTo>
                    <a:pt x="576" y="891"/>
                    <a:pt x="576" y="907"/>
                    <a:pt x="559" y="907"/>
                  </a:cubicBezTo>
                  <a:cubicBezTo>
                    <a:pt x="424" y="907"/>
                    <a:pt x="424" y="907"/>
                    <a:pt x="424" y="907"/>
                  </a:cubicBezTo>
                  <a:cubicBezTo>
                    <a:pt x="407" y="907"/>
                    <a:pt x="390" y="891"/>
                    <a:pt x="390" y="891"/>
                  </a:cubicBezTo>
                  <a:cubicBezTo>
                    <a:pt x="373" y="782"/>
                    <a:pt x="373" y="782"/>
                    <a:pt x="373" y="782"/>
                  </a:cubicBezTo>
                  <a:cubicBezTo>
                    <a:pt x="356" y="766"/>
                    <a:pt x="339" y="766"/>
                    <a:pt x="322" y="750"/>
                  </a:cubicBezTo>
                  <a:cubicBezTo>
                    <a:pt x="237" y="813"/>
                    <a:pt x="237" y="813"/>
                    <a:pt x="237" y="813"/>
                  </a:cubicBezTo>
                  <a:cubicBezTo>
                    <a:pt x="220" y="828"/>
                    <a:pt x="220" y="828"/>
                    <a:pt x="220" y="828"/>
                  </a:cubicBezTo>
                  <a:cubicBezTo>
                    <a:pt x="203" y="828"/>
                    <a:pt x="203" y="828"/>
                    <a:pt x="203" y="813"/>
                  </a:cubicBezTo>
                  <a:cubicBezTo>
                    <a:pt x="169" y="782"/>
                    <a:pt x="118" y="750"/>
                    <a:pt x="84" y="719"/>
                  </a:cubicBezTo>
                  <a:cubicBezTo>
                    <a:pt x="84" y="719"/>
                    <a:pt x="84" y="703"/>
                    <a:pt x="84" y="703"/>
                  </a:cubicBezTo>
                  <a:cubicBezTo>
                    <a:pt x="84" y="703"/>
                    <a:pt x="84" y="688"/>
                    <a:pt x="84" y="688"/>
                  </a:cubicBezTo>
                  <a:cubicBezTo>
                    <a:pt x="118" y="657"/>
                    <a:pt x="135" y="641"/>
                    <a:pt x="152" y="610"/>
                  </a:cubicBezTo>
                  <a:cubicBezTo>
                    <a:pt x="152" y="594"/>
                    <a:pt x="135" y="578"/>
                    <a:pt x="135" y="547"/>
                  </a:cubicBezTo>
                  <a:cubicBezTo>
                    <a:pt x="17" y="531"/>
                    <a:pt x="17" y="531"/>
                    <a:pt x="17" y="531"/>
                  </a:cubicBezTo>
                  <a:cubicBezTo>
                    <a:pt x="0" y="531"/>
                    <a:pt x="0" y="516"/>
                    <a:pt x="0" y="516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75"/>
                    <a:pt x="0" y="359"/>
                    <a:pt x="17" y="359"/>
                  </a:cubicBezTo>
                  <a:cubicBezTo>
                    <a:pt x="135" y="344"/>
                    <a:pt x="135" y="344"/>
                    <a:pt x="135" y="344"/>
                  </a:cubicBezTo>
                  <a:cubicBezTo>
                    <a:pt x="135" y="328"/>
                    <a:pt x="152" y="312"/>
                    <a:pt x="152" y="281"/>
                  </a:cubicBezTo>
                  <a:cubicBezTo>
                    <a:pt x="135" y="266"/>
                    <a:pt x="118" y="234"/>
                    <a:pt x="84" y="203"/>
                  </a:cubicBezTo>
                  <a:cubicBezTo>
                    <a:pt x="84" y="203"/>
                    <a:pt x="84" y="203"/>
                    <a:pt x="84" y="187"/>
                  </a:cubicBezTo>
                  <a:cubicBezTo>
                    <a:pt x="84" y="187"/>
                    <a:pt x="84" y="187"/>
                    <a:pt x="84" y="172"/>
                  </a:cubicBezTo>
                  <a:cubicBezTo>
                    <a:pt x="101" y="156"/>
                    <a:pt x="186" y="78"/>
                    <a:pt x="220" y="78"/>
                  </a:cubicBezTo>
                  <a:cubicBezTo>
                    <a:pt x="220" y="78"/>
                    <a:pt x="220" y="78"/>
                    <a:pt x="237" y="78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39" y="140"/>
                    <a:pt x="356" y="125"/>
                    <a:pt x="373" y="125"/>
                  </a:cubicBezTo>
                  <a:cubicBezTo>
                    <a:pt x="373" y="78"/>
                    <a:pt x="390" y="47"/>
                    <a:pt x="390" y="15"/>
                  </a:cubicBezTo>
                  <a:cubicBezTo>
                    <a:pt x="390" y="0"/>
                    <a:pt x="407" y="0"/>
                    <a:pt x="424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76" y="0"/>
                    <a:pt x="576" y="0"/>
                    <a:pt x="576" y="15"/>
                  </a:cubicBezTo>
                  <a:cubicBezTo>
                    <a:pt x="610" y="125"/>
                    <a:pt x="610" y="125"/>
                    <a:pt x="610" y="125"/>
                  </a:cubicBezTo>
                  <a:cubicBezTo>
                    <a:pt x="627" y="125"/>
                    <a:pt x="644" y="140"/>
                    <a:pt x="661" y="140"/>
                  </a:cubicBezTo>
                  <a:cubicBezTo>
                    <a:pt x="746" y="78"/>
                    <a:pt x="746" y="78"/>
                    <a:pt x="746" y="78"/>
                  </a:cubicBezTo>
                  <a:cubicBezTo>
                    <a:pt x="763" y="78"/>
                    <a:pt x="763" y="78"/>
                    <a:pt x="763" y="78"/>
                  </a:cubicBezTo>
                  <a:cubicBezTo>
                    <a:pt x="780" y="78"/>
                    <a:pt x="780" y="78"/>
                    <a:pt x="780" y="78"/>
                  </a:cubicBezTo>
                  <a:cubicBezTo>
                    <a:pt x="814" y="109"/>
                    <a:pt x="865" y="140"/>
                    <a:pt x="882" y="187"/>
                  </a:cubicBezTo>
                  <a:cubicBezTo>
                    <a:pt x="899" y="187"/>
                    <a:pt x="899" y="187"/>
                    <a:pt x="899" y="187"/>
                  </a:cubicBezTo>
                  <a:cubicBezTo>
                    <a:pt x="899" y="203"/>
                    <a:pt x="899" y="203"/>
                    <a:pt x="882" y="203"/>
                  </a:cubicBezTo>
                  <a:cubicBezTo>
                    <a:pt x="865" y="234"/>
                    <a:pt x="848" y="266"/>
                    <a:pt x="814" y="281"/>
                  </a:cubicBezTo>
                  <a:cubicBezTo>
                    <a:pt x="831" y="312"/>
                    <a:pt x="848" y="328"/>
                    <a:pt x="848" y="344"/>
                  </a:cubicBezTo>
                  <a:cubicBezTo>
                    <a:pt x="967" y="359"/>
                    <a:pt x="967" y="359"/>
                    <a:pt x="967" y="359"/>
                  </a:cubicBezTo>
                  <a:cubicBezTo>
                    <a:pt x="984" y="359"/>
                    <a:pt x="984" y="375"/>
                    <a:pt x="984" y="390"/>
                  </a:cubicBezTo>
                  <a:lnTo>
                    <a:pt x="984" y="516"/>
                  </a:lnTo>
                  <a:close/>
                  <a:moveTo>
                    <a:pt x="491" y="297"/>
                  </a:moveTo>
                  <a:cubicBezTo>
                    <a:pt x="407" y="297"/>
                    <a:pt x="322" y="359"/>
                    <a:pt x="322" y="453"/>
                  </a:cubicBezTo>
                  <a:cubicBezTo>
                    <a:pt x="322" y="531"/>
                    <a:pt x="407" y="594"/>
                    <a:pt x="491" y="594"/>
                  </a:cubicBezTo>
                  <a:cubicBezTo>
                    <a:pt x="576" y="594"/>
                    <a:pt x="661" y="531"/>
                    <a:pt x="661" y="453"/>
                  </a:cubicBezTo>
                  <a:cubicBezTo>
                    <a:pt x="661" y="359"/>
                    <a:pt x="576" y="297"/>
                    <a:pt x="491" y="29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36" name="path 636"/>
            <p:cNvSpPr/>
            <p:nvPr/>
          </p:nvSpPr>
          <p:spPr>
            <a:xfrm>
              <a:off x="515111" y="1652015"/>
              <a:ext cx="289559" cy="256032"/>
            </a:xfrm>
            <a:custGeom>
              <a:avLst/>
              <a:gdLst/>
              <a:ahLst/>
              <a:cxnLst/>
              <a:rect l="0" t="0" r="0" b="0"/>
              <a:pathLst>
                <a:path w="455" h="403">
                  <a:moveTo>
                    <a:pt x="0" y="201"/>
                  </a:moveTo>
                  <a:cubicBezTo>
                    <a:pt x="0" y="90"/>
                    <a:pt x="101" y="0"/>
                    <a:pt x="227" y="0"/>
                  </a:cubicBezTo>
                  <a:cubicBezTo>
                    <a:pt x="354" y="0"/>
                    <a:pt x="455" y="90"/>
                    <a:pt x="455" y="201"/>
                  </a:cubicBezTo>
                  <a:cubicBezTo>
                    <a:pt x="455" y="312"/>
                    <a:pt x="354" y="403"/>
                    <a:pt x="227" y="403"/>
                  </a:cubicBezTo>
                  <a:cubicBezTo>
                    <a:pt x="101" y="403"/>
                    <a:pt x="0" y="312"/>
                    <a:pt x="0" y="201"/>
                  </a:cubicBezTo>
                </a:path>
              </a:pathLst>
            </a:custGeom>
            <a:solidFill>
              <a:srgbClr val="BFBFB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38" name="textbox 638"/>
          <p:cNvSpPr/>
          <p:nvPr/>
        </p:nvSpPr>
        <p:spPr>
          <a:xfrm>
            <a:off x="5107618" y="4041686"/>
            <a:ext cx="1861820" cy="13811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采购合同、合同付款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4460" algn="l" rtl="0" eaLnBrk="0">
              <a:lnSpc>
                <a:spcPct val="95000"/>
              </a:lnSpc>
              <a:spcBef>
                <a:spcPts val="395"/>
              </a:spcBef>
              <a:tabLst>
                <a:tab pos="25082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审批采购申请；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4460" algn="l" rtl="0" eaLnBrk="0">
              <a:lnSpc>
                <a:spcPct val="95000"/>
              </a:lnSpc>
              <a:spcBef>
                <a:spcPts val="1040"/>
              </a:spcBef>
              <a:tabLst>
                <a:tab pos="25082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审核采购合同；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4460" algn="l" rtl="0" eaLnBrk="0">
              <a:lnSpc>
                <a:spcPct val="95000"/>
              </a:lnSpc>
              <a:spcBef>
                <a:spcPts val="0"/>
              </a:spcBef>
              <a:tabLst>
                <a:tab pos="25082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发起合同付款；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40" name="picture 6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232704" y="5227135"/>
            <a:ext cx="126441" cy="115816"/>
          </a:xfrm>
          <a:prstGeom prst="rect">
            <a:avLst/>
          </a:prstGeom>
        </p:spPr>
      </p:pic>
      <p:pic>
        <p:nvPicPr>
          <p:cNvPr id="642" name="picture 6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232682" y="4907333"/>
            <a:ext cx="126224" cy="115616"/>
          </a:xfrm>
          <a:prstGeom prst="rect">
            <a:avLst/>
          </a:prstGeom>
        </p:spPr>
      </p:pic>
      <p:pic>
        <p:nvPicPr>
          <p:cNvPr id="644" name="picture 6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232682" y="4587292"/>
            <a:ext cx="126224" cy="115616"/>
          </a:xfrm>
          <a:prstGeom prst="rect">
            <a:avLst/>
          </a:prstGeom>
        </p:spPr>
      </p:pic>
      <p:sp>
        <p:nvSpPr>
          <p:cNvPr id="646" name="rect 646"/>
          <p:cNvSpPr/>
          <p:nvPr/>
        </p:nvSpPr>
        <p:spPr>
          <a:xfrm>
            <a:off x="3185160" y="1225296"/>
            <a:ext cx="1322831" cy="1609344"/>
          </a:xfrm>
          <a:prstGeom prst="rect">
            <a:avLst/>
          </a:prstGeom>
          <a:solidFill>
            <a:srgbClr val="DB336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8" name="textbox 648"/>
          <p:cNvSpPr/>
          <p:nvPr/>
        </p:nvSpPr>
        <p:spPr>
          <a:xfrm>
            <a:off x="3006245" y="4448594"/>
            <a:ext cx="1501775" cy="13811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15950" algn="l" rtl="0" eaLnBrk="0">
              <a:lnSpc>
                <a:spcPct val="89000"/>
              </a:lnSpc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立项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395"/>
              </a:spcBef>
              <a:tabLst>
                <a:tab pos="138430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发起立项；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1040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变更项目经理；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  <a:tabLst>
                <a:tab pos="138430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合同签订跟踪；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50" name="picture 6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018967" y="5634094"/>
            <a:ext cx="126441" cy="115816"/>
          </a:xfrm>
          <a:prstGeom prst="rect">
            <a:avLst/>
          </a:prstGeom>
        </p:spPr>
      </p:pic>
      <p:pic>
        <p:nvPicPr>
          <p:cNvPr id="652" name="picture 6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3018945" y="5314240"/>
            <a:ext cx="126223" cy="115616"/>
          </a:xfrm>
          <a:prstGeom prst="rect">
            <a:avLst/>
          </a:prstGeom>
        </p:spPr>
      </p:pic>
      <p:pic>
        <p:nvPicPr>
          <p:cNvPr id="654" name="picture 6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3018967" y="4993709"/>
            <a:ext cx="126441" cy="115815"/>
          </a:xfrm>
          <a:prstGeom prst="rect">
            <a:avLst/>
          </a:prstGeom>
        </p:spPr>
      </p:pic>
      <p:sp>
        <p:nvSpPr>
          <p:cNvPr id="656" name="textbox 656"/>
          <p:cNvSpPr/>
          <p:nvPr/>
        </p:nvSpPr>
        <p:spPr>
          <a:xfrm>
            <a:off x="7298464" y="4350303"/>
            <a:ext cx="1861185" cy="994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7005" algn="l" rtl="0" eaLnBrk="0">
              <a:lnSpc>
                <a:spcPct val="89000"/>
              </a:lnSpc>
            </a:pP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工时数据查看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39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项目工时投入统计；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  <a:tabLst>
                <a:tab pos="138430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项目人员成本统计；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58" name="picture 6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7311186" y="5149158"/>
            <a:ext cx="126441" cy="115815"/>
          </a:xfrm>
          <a:prstGeom prst="rect">
            <a:avLst/>
          </a:prstGeom>
        </p:spPr>
      </p:pic>
      <p:pic>
        <p:nvPicPr>
          <p:cNvPr id="660" name="picture 66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7311164" y="4829354"/>
            <a:ext cx="126223" cy="115616"/>
          </a:xfrm>
          <a:prstGeom prst="rect">
            <a:avLst/>
          </a:prstGeom>
        </p:spPr>
      </p:pic>
      <p:sp>
        <p:nvSpPr>
          <p:cNvPr id="662" name="rect 662"/>
          <p:cNvSpPr/>
          <p:nvPr/>
        </p:nvSpPr>
        <p:spPr>
          <a:xfrm>
            <a:off x="5346191" y="1225296"/>
            <a:ext cx="1322832" cy="1307591"/>
          </a:xfrm>
          <a:prstGeom prst="rect">
            <a:avLst/>
          </a:prstGeom>
          <a:solidFill>
            <a:srgbClr val="D9D9D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6" name="group 46"/>
          <p:cNvGrpSpPr/>
          <p:nvPr/>
        </p:nvGrpSpPr>
        <p:grpSpPr>
          <a:xfrm rot="21600000">
            <a:off x="9421367" y="1225296"/>
            <a:ext cx="1322832" cy="1042415"/>
            <a:chOff x="0" y="0"/>
            <a:chExt cx="1322832" cy="1042415"/>
          </a:xfrm>
        </p:grpSpPr>
        <p:sp>
          <p:nvSpPr>
            <p:cNvPr id="664" name="path 664"/>
            <p:cNvSpPr/>
            <p:nvPr/>
          </p:nvSpPr>
          <p:spPr>
            <a:xfrm>
              <a:off x="0" y="0"/>
              <a:ext cx="1322832" cy="1042415"/>
            </a:xfrm>
            <a:custGeom>
              <a:avLst/>
              <a:gdLst/>
              <a:ahLst/>
              <a:cxnLst/>
              <a:rect l="0" t="0" r="0" b="0"/>
              <a:pathLst>
                <a:path w="2083" h="1641">
                  <a:moveTo>
                    <a:pt x="1809" y="1641"/>
                  </a:moveTo>
                  <a:moveTo>
                    <a:pt x="1809" y="1641"/>
                  </a:moveTo>
                  <a:lnTo>
                    <a:pt x="273" y="1641"/>
                  </a:lnTo>
                  <a:cubicBezTo>
                    <a:pt x="122" y="1641"/>
                    <a:pt x="0" y="1519"/>
                    <a:pt x="0" y="1367"/>
                  </a:cubicBezTo>
                  <a:lnTo>
                    <a:pt x="0" y="0"/>
                  </a:lnTo>
                  <a:lnTo>
                    <a:pt x="2083" y="0"/>
                  </a:lnTo>
                  <a:lnTo>
                    <a:pt x="2083" y="1367"/>
                  </a:lnTo>
                  <a:cubicBezTo>
                    <a:pt x="2083" y="1519"/>
                    <a:pt x="1960" y="1641"/>
                    <a:pt x="1809" y="1641"/>
                  </a:cubicBezTo>
                </a:path>
              </a:pathLst>
            </a:custGeom>
            <a:solidFill>
              <a:srgbClr val="F398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6" name="path 666"/>
            <p:cNvSpPr/>
            <p:nvPr/>
          </p:nvSpPr>
          <p:spPr>
            <a:xfrm>
              <a:off x="387096" y="228600"/>
              <a:ext cx="548640" cy="502920"/>
            </a:xfrm>
            <a:custGeom>
              <a:avLst/>
              <a:gdLst/>
              <a:ahLst/>
              <a:cxnLst/>
              <a:rect l="0" t="0" r="0" b="0"/>
              <a:pathLst>
                <a:path w="864" h="792">
                  <a:moveTo>
                    <a:pt x="864" y="34"/>
                  </a:moveTo>
                  <a:cubicBezTo>
                    <a:pt x="736" y="710"/>
                    <a:pt x="736" y="710"/>
                    <a:pt x="736" y="710"/>
                  </a:cubicBezTo>
                  <a:cubicBezTo>
                    <a:pt x="736" y="722"/>
                    <a:pt x="724" y="722"/>
                    <a:pt x="724" y="733"/>
                  </a:cubicBezTo>
                  <a:cubicBezTo>
                    <a:pt x="711" y="733"/>
                    <a:pt x="711" y="733"/>
                    <a:pt x="711" y="733"/>
                  </a:cubicBezTo>
                  <a:cubicBezTo>
                    <a:pt x="698" y="733"/>
                    <a:pt x="698" y="733"/>
                    <a:pt x="698" y="733"/>
                  </a:cubicBezTo>
                  <a:cubicBezTo>
                    <a:pt x="482" y="652"/>
                    <a:pt x="482" y="652"/>
                    <a:pt x="482" y="652"/>
                  </a:cubicBezTo>
                  <a:cubicBezTo>
                    <a:pt x="355" y="780"/>
                    <a:pt x="355" y="780"/>
                    <a:pt x="355" y="780"/>
                  </a:cubicBezTo>
                  <a:cubicBezTo>
                    <a:pt x="355" y="780"/>
                    <a:pt x="343" y="792"/>
                    <a:pt x="330" y="792"/>
                  </a:cubicBezTo>
                  <a:cubicBezTo>
                    <a:pt x="330" y="792"/>
                    <a:pt x="330" y="792"/>
                    <a:pt x="330" y="792"/>
                  </a:cubicBezTo>
                  <a:cubicBezTo>
                    <a:pt x="317" y="780"/>
                    <a:pt x="305" y="768"/>
                    <a:pt x="305" y="756"/>
                  </a:cubicBezTo>
                  <a:cubicBezTo>
                    <a:pt x="305" y="605"/>
                    <a:pt x="305" y="605"/>
                    <a:pt x="305" y="605"/>
                  </a:cubicBezTo>
                  <a:cubicBezTo>
                    <a:pt x="724" y="139"/>
                    <a:pt x="724" y="139"/>
                    <a:pt x="724" y="139"/>
                  </a:cubicBezTo>
                  <a:cubicBezTo>
                    <a:pt x="203" y="547"/>
                    <a:pt x="203" y="547"/>
                    <a:pt x="203" y="547"/>
                  </a:cubicBezTo>
                  <a:cubicBezTo>
                    <a:pt x="12" y="477"/>
                    <a:pt x="12" y="477"/>
                    <a:pt x="12" y="477"/>
                  </a:cubicBezTo>
                  <a:cubicBezTo>
                    <a:pt x="0" y="465"/>
                    <a:pt x="0" y="465"/>
                    <a:pt x="0" y="454"/>
                  </a:cubicBezTo>
                  <a:cubicBezTo>
                    <a:pt x="0" y="442"/>
                    <a:pt x="0" y="430"/>
                    <a:pt x="12" y="419"/>
                  </a:cubicBezTo>
                  <a:cubicBezTo>
                    <a:pt x="813" y="0"/>
                    <a:pt x="813" y="0"/>
                    <a:pt x="813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38" y="0"/>
                    <a:pt x="838" y="0"/>
                    <a:pt x="851" y="0"/>
                  </a:cubicBezTo>
                  <a:cubicBezTo>
                    <a:pt x="864" y="11"/>
                    <a:pt x="864" y="23"/>
                    <a:pt x="864" y="3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group 48"/>
          <p:cNvGrpSpPr/>
          <p:nvPr/>
        </p:nvGrpSpPr>
        <p:grpSpPr>
          <a:xfrm rot="21600000">
            <a:off x="1027176" y="1225296"/>
            <a:ext cx="1322831" cy="1042415"/>
            <a:chOff x="0" y="0"/>
            <a:chExt cx="1322831" cy="1042415"/>
          </a:xfrm>
        </p:grpSpPr>
        <p:sp>
          <p:nvSpPr>
            <p:cNvPr id="668" name="path 668"/>
            <p:cNvSpPr/>
            <p:nvPr/>
          </p:nvSpPr>
          <p:spPr>
            <a:xfrm>
              <a:off x="0" y="0"/>
              <a:ext cx="1322831" cy="1042415"/>
            </a:xfrm>
            <a:custGeom>
              <a:avLst/>
              <a:gdLst/>
              <a:ahLst/>
              <a:cxnLst/>
              <a:rect l="0" t="0" r="0" b="0"/>
              <a:pathLst>
                <a:path w="2083" h="1641">
                  <a:moveTo>
                    <a:pt x="1809" y="1641"/>
                  </a:moveTo>
                  <a:moveTo>
                    <a:pt x="1809" y="1641"/>
                  </a:moveTo>
                  <a:lnTo>
                    <a:pt x="273" y="1641"/>
                  </a:lnTo>
                  <a:cubicBezTo>
                    <a:pt x="122" y="1641"/>
                    <a:pt x="0" y="1519"/>
                    <a:pt x="0" y="1367"/>
                  </a:cubicBezTo>
                  <a:lnTo>
                    <a:pt x="0" y="0"/>
                  </a:lnTo>
                  <a:lnTo>
                    <a:pt x="2083" y="0"/>
                  </a:lnTo>
                  <a:lnTo>
                    <a:pt x="2083" y="1367"/>
                  </a:lnTo>
                  <a:cubicBezTo>
                    <a:pt x="2083" y="1519"/>
                    <a:pt x="1960" y="1641"/>
                    <a:pt x="1809" y="1641"/>
                  </a:cubicBezTo>
                </a:path>
              </a:pathLst>
            </a:custGeom>
            <a:solidFill>
              <a:srgbClr val="E53B4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70" name="path 670"/>
            <p:cNvSpPr/>
            <p:nvPr/>
          </p:nvSpPr>
          <p:spPr>
            <a:xfrm>
              <a:off x="429767" y="207263"/>
              <a:ext cx="463296" cy="624840"/>
            </a:xfrm>
            <a:custGeom>
              <a:avLst/>
              <a:gdLst/>
              <a:ahLst/>
              <a:cxnLst/>
              <a:rect l="0" t="0" r="0" b="0"/>
              <a:pathLst>
                <a:path w="729" h="984">
                  <a:moveTo>
                    <a:pt x="642" y="460"/>
                  </a:moveTo>
                  <a:cubicBezTo>
                    <a:pt x="608" y="507"/>
                    <a:pt x="538" y="587"/>
                    <a:pt x="538" y="650"/>
                  </a:cubicBezTo>
                  <a:cubicBezTo>
                    <a:pt x="555" y="666"/>
                    <a:pt x="573" y="682"/>
                    <a:pt x="573" y="698"/>
                  </a:cubicBezTo>
                  <a:cubicBezTo>
                    <a:pt x="573" y="714"/>
                    <a:pt x="555" y="730"/>
                    <a:pt x="555" y="746"/>
                  </a:cubicBezTo>
                  <a:cubicBezTo>
                    <a:pt x="555" y="746"/>
                    <a:pt x="573" y="761"/>
                    <a:pt x="573" y="777"/>
                  </a:cubicBezTo>
                  <a:cubicBezTo>
                    <a:pt x="573" y="809"/>
                    <a:pt x="555" y="825"/>
                    <a:pt x="538" y="841"/>
                  </a:cubicBezTo>
                  <a:cubicBezTo>
                    <a:pt x="538" y="841"/>
                    <a:pt x="538" y="857"/>
                    <a:pt x="538" y="857"/>
                  </a:cubicBezTo>
                  <a:cubicBezTo>
                    <a:pt x="538" y="904"/>
                    <a:pt x="503" y="920"/>
                    <a:pt x="469" y="920"/>
                  </a:cubicBezTo>
                  <a:cubicBezTo>
                    <a:pt x="451" y="968"/>
                    <a:pt x="417" y="984"/>
                    <a:pt x="364" y="984"/>
                  </a:cubicBezTo>
                  <a:cubicBezTo>
                    <a:pt x="330" y="984"/>
                    <a:pt x="278" y="968"/>
                    <a:pt x="260" y="920"/>
                  </a:cubicBezTo>
                  <a:cubicBezTo>
                    <a:pt x="225" y="920"/>
                    <a:pt x="191" y="904"/>
                    <a:pt x="191" y="857"/>
                  </a:cubicBezTo>
                  <a:cubicBezTo>
                    <a:pt x="191" y="857"/>
                    <a:pt x="191" y="841"/>
                    <a:pt x="191" y="841"/>
                  </a:cubicBezTo>
                  <a:cubicBezTo>
                    <a:pt x="173" y="825"/>
                    <a:pt x="156" y="809"/>
                    <a:pt x="156" y="777"/>
                  </a:cubicBezTo>
                  <a:cubicBezTo>
                    <a:pt x="156" y="761"/>
                    <a:pt x="173" y="746"/>
                    <a:pt x="173" y="746"/>
                  </a:cubicBezTo>
                  <a:cubicBezTo>
                    <a:pt x="173" y="730"/>
                    <a:pt x="156" y="714"/>
                    <a:pt x="156" y="698"/>
                  </a:cubicBezTo>
                  <a:cubicBezTo>
                    <a:pt x="156" y="682"/>
                    <a:pt x="173" y="666"/>
                    <a:pt x="191" y="650"/>
                  </a:cubicBezTo>
                  <a:cubicBezTo>
                    <a:pt x="191" y="587"/>
                    <a:pt x="121" y="507"/>
                    <a:pt x="86" y="460"/>
                  </a:cubicBezTo>
                  <a:cubicBezTo>
                    <a:pt x="34" y="412"/>
                    <a:pt x="0" y="365"/>
                    <a:pt x="0" y="285"/>
                  </a:cubicBezTo>
                  <a:cubicBezTo>
                    <a:pt x="0" y="127"/>
                    <a:pt x="191" y="0"/>
                    <a:pt x="364" y="0"/>
                  </a:cubicBezTo>
                  <a:cubicBezTo>
                    <a:pt x="538" y="0"/>
                    <a:pt x="729" y="127"/>
                    <a:pt x="729" y="285"/>
                  </a:cubicBezTo>
                  <a:cubicBezTo>
                    <a:pt x="729" y="365"/>
                    <a:pt x="694" y="412"/>
                    <a:pt x="642" y="460"/>
                  </a:cubicBezTo>
                  <a:moveTo>
                    <a:pt x="364" y="95"/>
                  </a:moveTo>
                  <a:cubicBezTo>
                    <a:pt x="243" y="95"/>
                    <a:pt x="104" y="158"/>
                    <a:pt x="104" y="285"/>
                  </a:cubicBezTo>
                  <a:cubicBezTo>
                    <a:pt x="104" y="333"/>
                    <a:pt x="121" y="381"/>
                    <a:pt x="139" y="412"/>
                  </a:cubicBezTo>
                  <a:cubicBezTo>
                    <a:pt x="156" y="428"/>
                    <a:pt x="173" y="428"/>
                    <a:pt x="191" y="444"/>
                  </a:cubicBezTo>
                  <a:cubicBezTo>
                    <a:pt x="243" y="507"/>
                    <a:pt x="278" y="571"/>
                    <a:pt x="278" y="634"/>
                  </a:cubicBezTo>
                  <a:cubicBezTo>
                    <a:pt x="451" y="634"/>
                    <a:pt x="451" y="634"/>
                    <a:pt x="451" y="634"/>
                  </a:cubicBezTo>
                  <a:cubicBezTo>
                    <a:pt x="451" y="571"/>
                    <a:pt x="486" y="507"/>
                    <a:pt x="538" y="444"/>
                  </a:cubicBezTo>
                  <a:cubicBezTo>
                    <a:pt x="555" y="428"/>
                    <a:pt x="573" y="428"/>
                    <a:pt x="590" y="412"/>
                  </a:cubicBezTo>
                  <a:cubicBezTo>
                    <a:pt x="608" y="381"/>
                    <a:pt x="625" y="333"/>
                    <a:pt x="625" y="285"/>
                  </a:cubicBezTo>
                  <a:cubicBezTo>
                    <a:pt x="625" y="158"/>
                    <a:pt x="486" y="95"/>
                    <a:pt x="364" y="95"/>
                  </a:cubicBezTo>
                  <a:moveTo>
                    <a:pt x="503" y="317"/>
                  </a:moveTo>
                  <a:cubicBezTo>
                    <a:pt x="486" y="317"/>
                    <a:pt x="469" y="301"/>
                    <a:pt x="469" y="285"/>
                  </a:cubicBezTo>
                  <a:cubicBezTo>
                    <a:pt x="469" y="254"/>
                    <a:pt x="399" y="238"/>
                    <a:pt x="364" y="238"/>
                  </a:cubicBezTo>
                  <a:cubicBezTo>
                    <a:pt x="347" y="238"/>
                    <a:pt x="347" y="222"/>
                    <a:pt x="347" y="206"/>
                  </a:cubicBezTo>
                  <a:cubicBezTo>
                    <a:pt x="347" y="206"/>
                    <a:pt x="347" y="190"/>
                    <a:pt x="364" y="190"/>
                  </a:cubicBezTo>
                  <a:cubicBezTo>
                    <a:pt x="434" y="190"/>
                    <a:pt x="521" y="222"/>
                    <a:pt x="521" y="285"/>
                  </a:cubicBezTo>
                  <a:cubicBezTo>
                    <a:pt x="521" y="301"/>
                    <a:pt x="503" y="317"/>
                    <a:pt x="503" y="31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672" name="picture 67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674" name="textbox 674"/>
          <p:cNvSpPr/>
          <p:nvPr/>
        </p:nvSpPr>
        <p:spPr>
          <a:xfrm>
            <a:off x="611840" y="479330"/>
            <a:ext cx="1967864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角色化--PMO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76" name="picture 67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678" name="path 678"/>
          <p:cNvSpPr/>
          <p:nvPr/>
        </p:nvSpPr>
        <p:spPr>
          <a:xfrm>
            <a:off x="3529583" y="1810511"/>
            <a:ext cx="633984" cy="438912"/>
          </a:xfrm>
          <a:custGeom>
            <a:avLst/>
            <a:gdLst/>
            <a:ahLst/>
            <a:cxnLst/>
            <a:rect l="0" t="0" r="0" b="0"/>
            <a:pathLst>
              <a:path w="998" h="691">
                <a:moveTo>
                  <a:pt x="998" y="691"/>
                </a:moveTo>
                <a:lnTo>
                  <a:pt x="0" y="691"/>
                </a:lnTo>
                <a:lnTo>
                  <a:pt x="0" y="0"/>
                </a:lnTo>
                <a:lnTo>
                  <a:pt x="56" y="0"/>
                </a:lnTo>
                <a:lnTo>
                  <a:pt x="56" y="627"/>
                </a:lnTo>
                <a:lnTo>
                  <a:pt x="998" y="627"/>
                </a:lnTo>
                <a:lnTo>
                  <a:pt x="998" y="691"/>
                </a:lnTo>
                <a:close/>
                <a:moveTo>
                  <a:pt x="316" y="575"/>
                </a:moveTo>
                <a:lnTo>
                  <a:pt x="183" y="575"/>
                </a:lnTo>
                <a:lnTo>
                  <a:pt x="183" y="348"/>
                </a:lnTo>
                <a:lnTo>
                  <a:pt x="316" y="348"/>
                </a:lnTo>
                <a:lnTo>
                  <a:pt x="316" y="575"/>
                </a:lnTo>
                <a:close/>
                <a:moveTo>
                  <a:pt x="492" y="575"/>
                </a:moveTo>
                <a:lnTo>
                  <a:pt x="372" y="575"/>
                </a:lnTo>
                <a:lnTo>
                  <a:pt x="372" y="110"/>
                </a:lnTo>
                <a:lnTo>
                  <a:pt x="492" y="110"/>
                </a:lnTo>
                <a:lnTo>
                  <a:pt x="492" y="575"/>
                </a:lnTo>
                <a:close/>
                <a:moveTo>
                  <a:pt x="688" y="575"/>
                </a:moveTo>
                <a:lnTo>
                  <a:pt x="562" y="575"/>
                </a:lnTo>
                <a:lnTo>
                  <a:pt x="562" y="226"/>
                </a:lnTo>
                <a:lnTo>
                  <a:pt x="688" y="226"/>
                </a:lnTo>
                <a:lnTo>
                  <a:pt x="688" y="575"/>
                </a:lnTo>
                <a:close/>
                <a:moveTo>
                  <a:pt x="878" y="575"/>
                </a:moveTo>
                <a:lnTo>
                  <a:pt x="752" y="575"/>
                </a:lnTo>
                <a:lnTo>
                  <a:pt x="752" y="63"/>
                </a:lnTo>
                <a:lnTo>
                  <a:pt x="878" y="63"/>
                </a:lnTo>
                <a:lnTo>
                  <a:pt x="878" y="5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0" name="path 680"/>
          <p:cNvSpPr/>
          <p:nvPr/>
        </p:nvSpPr>
        <p:spPr>
          <a:xfrm>
            <a:off x="5788152" y="1575816"/>
            <a:ext cx="441959" cy="606551"/>
          </a:xfrm>
          <a:custGeom>
            <a:avLst/>
            <a:gdLst/>
            <a:ahLst/>
            <a:cxnLst/>
            <a:rect l="0" t="0" r="0" b="0"/>
            <a:pathLst>
              <a:path w="695" h="955">
                <a:moveTo>
                  <a:pt x="678" y="428"/>
                </a:moveTo>
                <a:cubicBezTo>
                  <a:pt x="428" y="905"/>
                  <a:pt x="428" y="905"/>
                  <a:pt x="428" y="905"/>
                </a:cubicBezTo>
                <a:cubicBezTo>
                  <a:pt x="410" y="938"/>
                  <a:pt x="392" y="955"/>
                  <a:pt x="357" y="955"/>
                </a:cubicBezTo>
                <a:cubicBezTo>
                  <a:pt x="321" y="955"/>
                  <a:pt x="285" y="938"/>
                  <a:pt x="285" y="905"/>
                </a:cubicBezTo>
                <a:cubicBezTo>
                  <a:pt x="35" y="428"/>
                  <a:pt x="35" y="428"/>
                  <a:pt x="35" y="428"/>
                </a:cubicBezTo>
                <a:cubicBezTo>
                  <a:pt x="17" y="395"/>
                  <a:pt x="0" y="345"/>
                  <a:pt x="0" y="312"/>
                </a:cubicBezTo>
                <a:cubicBezTo>
                  <a:pt x="0" y="131"/>
                  <a:pt x="160" y="0"/>
                  <a:pt x="357" y="0"/>
                </a:cubicBezTo>
                <a:cubicBezTo>
                  <a:pt x="553" y="0"/>
                  <a:pt x="695" y="131"/>
                  <a:pt x="695" y="312"/>
                </a:cubicBezTo>
                <a:cubicBezTo>
                  <a:pt x="695" y="345"/>
                  <a:pt x="695" y="395"/>
                  <a:pt x="678" y="428"/>
                </a:cubicBezTo>
                <a:moveTo>
                  <a:pt x="357" y="148"/>
                </a:moveTo>
                <a:cubicBezTo>
                  <a:pt x="267" y="148"/>
                  <a:pt x="178" y="230"/>
                  <a:pt x="178" y="312"/>
                </a:cubicBezTo>
                <a:cubicBezTo>
                  <a:pt x="178" y="395"/>
                  <a:pt x="267" y="477"/>
                  <a:pt x="357" y="477"/>
                </a:cubicBezTo>
                <a:cubicBezTo>
                  <a:pt x="446" y="477"/>
                  <a:pt x="535" y="395"/>
                  <a:pt x="535" y="312"/>
                </a:cubicBezTo>
                <a:cubicBezTo>
                  <a:pt x="535" y="230"/>
                  <a:pt x="446" y="148"/>
                  <a:pt x="357" y="148"/>
                </a:cubicBez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82" name="picture 68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3802379" y="3165347"/>
            <a:ext cx="76200" cy="1149223"/>
          </a:xfrm>
          <a:prstGeom prst="rect">
            <a:avLst/>
          </a:prstGeom>
        </p:spPr>
      </p:pic>
      <p:pic>
        <p:nvPicPr>
          <p:cNvPr id="684" name="picture 68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8023859" y="3165347"/>
            <a:ext cx="76200" cy="1149223"/>
          </a:xfrm>
          <a:prstGeom prst="rect">
            <a:avLst/>
          </a:prstGeom>
        </p:spPr>
      </p:pic>
      <p:pic>
        <p:nvPicPr>
          <p:cNvPr id="686" name="picture 68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1650491" y="2622804"/>
            <a:ext cx="76200" cy="1149222"/>
          </a:xfrm>
          <a:prstGeom prst="rect">
            <a:avLst/>
          </a:prstGeom>
        </p:spPr>
      </p:pic>
      <p:pic>
        <p:nvPicPr>
          <p:cNvPr id="688" name="picture 68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6015228" y="2872740"/>
            <a:ext cx="76200" cy="1149222"/>
          </a:xfrm>
          <a:prstGeom prst="rect">
            <a:avLst/>
          </a:prstGeom>
        </p:spPr>
      </p:pic>
      <p:pic>
        <p:nvPicPr>
          <p:cNvPr id="690" name="picture 69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10044684" y="2634996"/>
            <a:ext cx="76200" cy="1149222"/>
          </a:xfrm>
          <a:prstGeom prst="rect">
            <a:avLst/>
          </a:prstGeom>
        </p:spPr>
      </p:pic>
      <p:sp>
        <p:nvSpPr>
          <p:cNvPr id="692" name="path 692"/>
          <p:cNvSpPr/>
          <p:nvPr/>
        </p:nvSpPr>
        <p:spPr>
          <a:xfrm>
            <a:off x="9936480" y="2343911"/>
            <a:ext cx="289559" cy="259079"/>
          </a:xfrm>
          <a:custGeom>
            <a:avLst/>
            <a:gdLst/>
            <a:ahLst/>
            <a:cxnLst/>
            <a:rect l="0" t="0" r="0" b="0"/>
            <a:pathLst>
              <a:path w="455" h="407">
                <a:moveTo>
                  <a:pt x="0" y="203"/>
                </a:moveTo>
                <a:cubicBezTo>
                  <a:pt x="0" y="91"/>
                  <a:pt x="101" y="0"/>
                  <a:pt x="227" y="0"/>
                </a:cubicBezTo>
                <a:cubicBezTo>
                  <a:pt x="353" y="0"/>
                  <a:pt x="455" y="91"/>
                  <a:pt x="455" y="203"/>
                </a:cubicBezTo>
                <a:cubicBezTo>
                  <a:pt x="455" y="316"/>
                  <a:pt x="353" y="407"/>
                  <a:pt x="227" y="407"/>
                </a:cubicBezTo>
                <a:cubicBezTo>
                  <a:pt x="101" y="407"/>
                  <a:pt x="0" y="316"/>
                  <a:pt x="0" y="203"/>
                </a:cubicBezTo>
              </a:path>
            </a:pathLst>
          </a:custGeom>
          <a:solidFill>
            <a:srgbClr val="7F7F7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4" name="path 694"/>
          <p:cNvSpPr/>
          <p:nvPr/>
        </p:nvSpPr>
        <p:spPr>
          <a:xfrm>
            <a:off x="3694175" y="2877311"/>
            <a:ext cx="289560" cy="256032"/>
          </a:xfrm>
          <a:custGeom>
            <a:avLst/>
            <a:gdLst/>
            <a:ahLst/>
            <a:cxnLst/>
            <a:rect l="0" t="0" r="0" b="0"/>
            <a:pathLst>
              <a:path w="456" h="403">
                <a:moveTo>
                  <a:pt x="0" y="201"/>
                </a:moveTo>
                <a:cubicBezTo>
                  <a:pt x="0" y="90"/>
                  <a:pt x="102" y="0"/>
                  <a:pt x="228" y="0"/>
                </a:cubicBezTo>
                <a:cubicBezTo>
                  <a:pt x="354" y="0"/>
                  <a:pt x="456" y="90"/>
                  <a:pt x="456" y="201"/>
                </a:cubicBezTo>
                <a:cubicBezTo>
                  <a:pt x="456" y="312"/>
                  <a:pt x="354" y="403"/>
                  <a:pt x="228" y="403"/>
                </a:cubicBezTo>
                <a:cubicBezTo>
                  <a:pt x="102" y="403"/>
                  <a:pt x="0" y="312"/>
                  <a:pt x="0" y="201"/>
                </a:cubicBezTo>
              </a:path>
            </a:pathLst>
          </a:custGeom>
          <a:solidFill>
            <a:srgbClr val="BFBFB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6" name="path 696"/>
          <p:cNvSpPr/>
          <p:nvPr/>
        </p:nvSpPr>
        <p:spPr>
          <a:xfrm>
            <a:off x="5910071" y="2584704"/>
            <a:ext cx="289560" cy="256032"/>
          </a:xfrm>
          <a:custGeom>
            <a:avLst/>
            <a:gdLst/>
            <a:ahLst/>
            <a:cxnLst/>
            <a:rect l="0" t="0" r="0" b="0"/>
            <a:pathLst>
              <a:path w="456" h="403">
                <a:moveTo>
                  <a:pt x="0" y="201"/>
                </a:moveTo>
                <a:cubicBezTo>
                  <a:pt x="0" y="90"/>
                  <a:pt x="102" y="0"/>
                  <a:pt x="228" y="0"/>
                </a:cubicBezTo>
                <a:cubicBezTo>
                  <a:pt x="354" y="0"/>
                  <a:pt x="456" y="90"/>
                  <a:pt x="456" y="201"/>
                </a:cubicBezTo>
                <a:cubicBezTo>
                  <a:pt x="456" y="312"/>
                  <a:pt x="354" y="403"/>
                  <a:pt x="228" y="403"/>
                </a:cubicBezTo>
                <a:cubicBezTo>
                  <a:pt x="102" y="403"/>
                  <a:pt x="0" y="312"/>
                  <a:pt x="0" y="201"/>
                </a:cubicBezTo>
              </a:path>
            </a:pathLst>
          </a:custGeom>
          <a:solidFill>
            <a:srgbClr val="7F7F7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8" name="path 698"/>
          <p:cNvSpPr/>
          <p:nvPr/>
        </p:nvSpPr>
        <p:spPr>
          <a:xfrm>
            <a:off x="1542288" y="2331720"/>
            <a:ext cx="289559" cy="256031"/>
          </a:xfrm>
          <a:custGeom>
            <a:avLst/>
            <a:gdLst/>
            <a:ahLst/>
            <a:cxnLst/>
            <a:rect l="0" t="0" r="0" b="0"/>
            <a:pathLst>
              <a:path w="455" h="403">
                <a:moveTo>
                  <a:pt x="0" y="201"/>
                </a:moveTo>
                <a:cubicBezTo>
                  <a:pt x="0" y="90"/>
                  <a:pt x="101" y="0"/>
                  <a:pt x="227" y="0"/>
                </a:cubicBezTo>
                <a:cubicBezTo>
                  <a:pt x="353" y="0"/>
                  <a:pt x="455" y="90"/>
                  <a:pt x="455" y="201"/>
                </a:cubicBezTo>
                <a:cubicBezTo>
                  <a:pt x="455" y="312"/>
                  <a:pt x="353" y="403"/>
                  <a:pt x="227" y="403"/>
                </a:cubicBezTo>
                <a:cubicBezTo>
                  <a:pt x="101" y="403"/>
                  <a:pt x="0" y="312"/>
                  <a:pt x="0" y="201"/>
                </a:cubicBezTo>
              </a:path>
            </a:pathLst>
          </a:custGeom>
          <a:solidFill>
            <a:srgbClr val="7F7F7F">
              <a:alpha val="8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0" name="table 700"/>
          <p:cNvGraphicFramePr>
            <a:graphicFrameLocks noGrp="1"/>
          </p:cNvGraphicFramePr>
          <p:nvPr/>
        </p:nvGraphicFramePr>
        <p:xfrm>
          <a:off x="961266" y="4725581"/>
          <a:ext cx="10224135" cy="1112519"/>
        </p:xfrm>
        <a:graphic>
          <a:graphicData uri="http://schemas.openxmlformats.org/drawingml/2006/table">
            <a:tbl>
              <a:tblPr/>
              <a:tblGrid>
                <a:gridCol w="1890395"/>
                <a:gridCol w="3108325"/>
                <a:gridCol w="2595880"/>
                <a:gridCol w="2629535"/>
              </a:tblGrid>
              <a:tr h="1112519">
                <a:tc>
                  <a:txBody>
                    <a:bodyPr/>
                    <a:lstStyle/>
                    <a:p>
                      <a:pPr marL="1117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6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预算控制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5000"/>
                        </a:lnSpc>
                        <a:spcBef>
                          <a:spcPts val="400"/>
                        </a:spcBef>
                        <a:tabLst>
                          <a:tab pos="125095" algn="l"/>
                        </a:tabLst>
                      </a:pPr>
                      <a:r>
                        <a:rPr sz="13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300" kern="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编制预算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  <a:tabLst>
                          <a:tab pos="125095" algn="l"/>
                        </a:tabLst>
                      </a:pPr>
                      <a:r>
                        <a:rPr sz="13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300" kern="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预算调控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9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68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6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文档归档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8210" algn="l" rtl="0" eaLnBrk="0">
                        <a:lnSpc>
                          <a:spcPct val="95000"/>
                        </a:lnSpc>
                        <a:spcBef>
                          <a:spcPts val="395"/>
                        </a:spcBef>
                        <a:tabLst>
                          <a:tab pos="1044575" algn="l"/>
                        </a:tabLst>
                      </a:pPr>
                      <a:r>
                        <a:rPr sz="13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300" kern="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300" kern="0" spc="-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检查文档归档内容；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821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  <a:tabLst>
                          <a:tab pos="1044575" algn="l"/>
                        </a:tabLst>
                      </a:pPr>
                      <a:r>
                        <a:rPr sz="13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300" kern="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查看文档归档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577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6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工时填报、审核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3390" algn="l" rtl="0" eaLnBrk="0">
                        <a:lnSpc>
                          <a:spcPct val="95000"/>
                        </a:lnSpc>
                        <a:spcBef>
                          <a:spcPts val="400"/>
                        </a:spcBef>
                        <a:tabLst>
                          <a:tab pos="579755" algn="l"/>
                        </a:tabLst>
                      </a:pPr>
                      <a:r>
                        <a:rPr sz="13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300" kern="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300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团队成员工时填报；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3390" algn="l" rtl="0" eaLnBrk="0">
                        <a:lnSpc>
                          <a:spcPct val="92000"/>
                        </a:lnSpc>
                        <a:tabLst>
                          <a:tab pos="579755" algn="l"/>
                        </a:tabLst>
                      </a:pPr>
                      <a:r>
                        <a:rPr sz="13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300" kern="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项目经理审批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0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6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供应商结算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4965" algn="l" rtl="0" eaLnBrk="0">
                        <a:lnSpc>
                          <a:spcPct val="95000"/>
                        </a:lnSpc>
                        <a:spcBef>
                          <a:spcPts val="400"/>
                        </a:spcBef>
                        <a:tabLst>
                          <a:tab pos="481330" algn="l"/>
                        </a:tabLst>
                      </a:pPr>
                      <a:r>
                        <a:rPr sz="13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300" kern="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供应商发起结算申请；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496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  <a:tabLst>
                          <a:tab pos="476250" algn="l"/>
                        </a:tabLst>
                      </a:pPr>
                      <a:r>
                        <a:rPr sz="13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300" kern="0" spc="2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kern="0" spc="-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项目经理确认供应商结算；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02" name="picture 7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911364" y="5638294"/>
            <a:ext cx="121630" cy="115616"/>
          </a:xfrm>
          <a:prstGeom prst="rect">
            <a:avLst/>
          </a:prstGeom>
        </p:spPr>
      </p:pic>
      <p:pic>
        <p:nvPicPr>
          <p:cNvPr id="704" name="picture 7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911364" y="5318304"/>
            <a:ext cx="126223" cy="115616"/>
          </a:xfrm>
          <a:prstGeom prst="rect">
            <a:avLst/>
          </a:prstGeom>
        </p:spPr>
      </p:pic>
      <p:pic>
        <p:nvPicPr>
          <p:cNvPr id="706" name="picture 7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413782" y="5656059"/>
            <a:ext cx="126224" cy="111555"/>
          </a:xfrm>
          <a:prstGeom prst="rect">
            <a:avLst/>
          </a:prstGeom>
        </p:spPr>
      </p:pic>
      <p:pic>
        <p:nvPicPr>
          <p:cNvPr id="708" name="picture 7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413782" y="5335958"/>
            <a:ext cx="126224" cy="115616"/>
          </a:xfrm>
          <a:prstGeom prst="rect">
            <a:avLst/>
          </a:prstGeom>
        </p:spPr>
      </p:pic>
      <p:pic>
        <p:nvPicPr>
          <p:cNvPr id="710" name="picture 7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70022" y="5651637"/>
            <a:ext cx="126224" cy="114363"/>
          </a:xfrm>
          <a:prstGeom prst="rect">
            <a:avLst/>
          </a:prstGeom>
        </p:spPr>
      </p:pic>
      <p:pic>
        <p:nvPicPr>
          <p:cNvPr id="712" name="picture 7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770045" y="5331149"/>
            <a:ext cx="126441" cy="115816"/>
          </a:xfrm>
          <a:prstGeom prst="rect">
            <a:avLst/>
          </a:prstGeom>
        </p:spPr>
      </p:pic>
      <p:pic>
        <p:nvPicPr>
          <p:cNvPr id="714" name="picture 7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61266" y="5607814"/>
            <a:ext cx="126223" cy="115616"/>
          </a:xfrm>
          <a:prstGeom prst="rect">
            <a:avLst/>
          </a:prstGeom>
        </p:spPr>
      </p:pic>
      <p:pic>
        <p:nvPicPr>
          <p:cNvPr id="716" name="picture 7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61266" y="5287824"/>
            <a:ext cx="126223" cy="115616"/>
          </a:xfrm>
          <a:prstGeom prst="rect">
            <a:avLst/>
          </a:prstGeom>
        </p:spPr>
      </p:pic>
      <p:pic>
        <p:nvPicPr>
          <p:cNvPr id="718" name="picture 7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248646" y="1807845"/>
            <a:ext cx="1208912" cy="2474086"/>
          </a:xfrm>
          <a:prstGeom prst="rect">
            <a:avLst/>
          </a:prstGeom>
        </p:spPr>
      </p:pic>
      <p:pic>
        <p:nvPicPr>
          <p:cNvPr id="720" name="picture 7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722" name="textbox 722"/>
          <p:cNvSpPr/>
          <p:nvPr/>
        </p:nvSpPr>
        <p:spPr>
          <a:xfrm>
            <a:off x="3380514" y="2485682"/>
            <a:ext cx="1854835" cy="800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33095" algn="l" rtl="0" eaLnBrk="0">
              <a:lnSpc>
                <a:spcPct val="89000"/>
              </a:lnSpc>
            </a:pP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我的项目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我负责的项目全貌；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24" name="picture 7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393214" y="3091105"/>
            <a:ext cx="126224" cy="115616"/>
          </a:xfrm>
          <a:prstGeom prst="rect">
            <a:avLst/>
          </a:prstGeom>
        </p:spPr>
      </p:pic>
      <p:sp>
        <p:nvSpPr>
          <p:cNvPr id="726" name="textbox 726"/>
          <p:cNvSpPr/>
          <p:nvPr/>
        </p:nvSpPr>
        <p:spPr>
          <a:xfrm>
            <a:off x="710822" y="2505494"/>
            <a:ext cx="1826895" cy="7702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项目进度风险预警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8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任务超期预警；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28" name="picture 7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723522" y="3080437"/>
            <a:ext cx="126223" cy="115616"/>
          </a:xfrm>
          <a:prstGeom prst="rect">
            <a:avLst/>
          </a:prstGeom>
        </p:spPr>
      </p:pic>
      <p:sp>
        <p:nvSpPr>
          <p:cNvPr id="730" name="textbox 730"/>
          <p:cNvSpPr/>
          <p:nvPr/>
        </p:nvSpPr>
        <p:spPr>
          <a:xfrm>
            <a:off x="8945273" y="3092030"/>
            <a:ext cx="2208529" cy="5340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项目收入结算；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客户确认收入结算内容；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32" name="picture 7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8957973" y="3430958"/>
            <a:ext cx="126223" cy="115616"/>
          </a:xfrm>
          <a:prstGeom prst="rect">
            <a:avLst/>
          </a:prstGeom>
        </p:spPr>
      </p:pic>
      <p:pic>
        <p:nvPicPr>
          <p:cNvPr id="734" name="picture 7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8957973" y="3110917"/>
            <a:ext cx="126223" cy="115616"/>
          </a:xfrm>
          <a:prstGeom prst="rect">
            <a:avLst/>
          </a:prstGeom>
        </p:spPr>
      </p:pic>
      <p:sp>
        <p:nvSpPr>
          <p:cNvPr id="736" name="path 736"/>
          <p:cNvSpPr/>
          <p:nvPr/>
        </p:nvSpPr>
        <p:spPr>
          <a:xfrm>
            <a:off x="3739895" y="3685032"/>
            <a:ext cx="938784" cy="938783"/>
          </a:xfrm>
          <a:custGeom>
            <a:avLst/>
            <a:gdLst/>
            <a:ahLst/>
            <a:cxnLst/>
            <a:rect l="0" t="0" r="0" b="0"/>
            <a:pathLst>
              <a:path w="1478" h="1478">
                <a:moveTo>
                  <a:pt x="9" y="739"/>
                </a:moveTo>
                <a:cubicBezTo>
                  <a:pt x="9" y="336"/>
                  <a:pt x="336" y="9"/>
                  <a:pt x="739" y="9"/>
                </a:cubicBezTo>
                <a:cubicBezTo>
                  <a:pt x="1142" y="9"/>
                  <a:pt x="1468" y="336"/>
                  <a:pt x="1468" y="739"/>
                </a:cubicBezTo>
                <a:cubicBezTo>
                  <a:pt x="1468" y="1142"/>
                  <a:pt x="1142" y="1468"/>
                  <a:pt x="739" y="1468"/>
                </a:cubicBezTo>
                <a:cubicBezTo>
                  <a:pt x="336" y="1468"/>
                  <a:pt x="9" y="1142"/>
                  <a:pt x="9" y="739"/>
                </a:cubicBezTo>
              </a:path>
            </a:pathLst>
          </a:custGeom>
          <a:noFill/>
          <a:ln w="12192" cap="flat">
            <a:solidFill>
              <a:srgbClr val="7F7F7F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38" name="picture 7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3724655" y="1459991"/>
            <a:ext cx="938784" cy="935736"/>
          </a:xfrm>
          <a:prstGeom prst="rect">
            <a:avLst/>
          </a:prstGeom>
        </p:spPr>
      </p:pic>
      <p:pic>
        <p:nvPicPr>
          <p:cNvPr id="740" name="picture 7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6476999" y="1456944"/>
            <a:ext cx="935736" cy="938784"/>
          </a:xfrm>
          <a:prstGeom prst="rect">
            <a:avLst/>
          </a:prstGeom>
        </p:spPr>
      </p:pic>
      <p:sp>
        <p:nvSpPr>
          <p:cNvPr id="742" name="path 742"/>
          <p:cNvSpPr/>
          <p:nvPr/>
        </p:nvSpPr>
        <p:spPr>
          <a:xfrm>
            <a:off x="6476999" y="3685032"/>
            <a:ext cx="935736" cy="938783"/>
          </a:xfrm>
          <a:custGeom>
            <a:avLst/>
            <a:gdLst/>
            <a:ahLst/>
            <a:cxnLst/>
            <a:rect l="0" t="0" r="0" b="0"/>
            <a:pathLst>
              <a:path w="1473" h="1478">
                <a:moveTo>
                  <a:pt x="9" y="739"/>
                </a:moveTo>
                <a:cubicBezTo>
                  <a:pt x="9" y="336"/>
                  <a:pt x="335" y="9"/>
                  <a:pt x="736" y="9"/>
                </a:cubicBezTo>
                <a:cubicBezTo>
                  <a:pt x="1138" y="9"/>
                  <a:pt x="1464" y="336"/>
                  <a:pt x="1464" y="739"/>
                </a:cubicBezTo>
                <a:cubicBezTo>
                  <a:pt x="1464" y="1142"/>
                  <a:pt x="1138" y="1468"/>
                  <a:pt x="736" y="1468"/>
                </a:cubicBezTo>
                <a:cubicBezTo>
                  <a:pt x="335" y="1468"/>
                  <a:pt x="9" y="1142"/>
                  <a:pt x="9" y="739"/>
                </a:cubicBezTo>
              </a:path>
            </a:pathLst>
          </a:custGeom>
          <a:noFill/>
          <a:ln w="12192" cap="flat">
            <a:solidFill>
              <a:srgbClr val="7F7F7F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4" name="path 744"/>
          <p:cNvSpPr/>
          <p:nvPr/>
        </p:nvSpPr>
        <p:spPr>
          <a:xfrm>
            <a:off x="993647" y="3685032"/>
            <a:ext cx="935735" cy="938783"/>
          </a:xfrm>
          <a:custGeom>
            <a:avLst/>
            <a:gdLst/>
            <a:ahLst/>
            <a:cxnLst/>
            <a:rect l="0" t="0" r="0" b="0"/>
            <a:pathLst>
              <a:path w="1473" h="1478">
                <a:moveTo>
                  <a:pt x="9" y="739"/>
                </a:moveTo>
                <a:cubicBezTo>
                  <a:pt x="9" y="336"/>
                  <a:pt x="335" y="9"/>
                  <a:pt x="736" y="9"/>
                </a:cubicBezTo>
                <a:cubicBezTo>
                  <a:pt x="1138" y="9"/>
                  <a:pt x="1463" y="336"/>
                  <a:pt x="1463" y="739"/>
                </a:cubicBezTo>
                <a:cubicBezTo>
                  <a:pt x="1463" y="1142"/>
                  <a:pt x="1138" y="1468"/>
                  <a:pt x="736" y="1468"/>
                </a:cubicBezTo>
                <a:cubicBezTo>
                  <a:pt x="335" y="1468"/>
                  <a:pt x="9" y="1142"/>
                  <a:pt x="9" y="739"/>
                </a:cubicBezTo>
              </a:path>
            </a:pathLst>
          </a:custGeom>
          <a:noFill/>
          <a:ln w="12192" cap="flat">
            <a:solidFill>
              <a:srgbClr val="7F7F7F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46" name="picture 7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9208008" y="3685032"/>
            <a:ext cx="935735" cy="938783"/>
          </a:xfrm>
          <a:prstGeom prst="rect">
            <a:avLst/>
          </a:prstGeom>
        </p:spPr>
      </p:pic>
      <p:pic>
        <p:nvPicPr>
          <p:cNvPr id="748" name="picture 7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9208008" y="1441703"/>
            <a:ext cx="935735" cy="935736"/>
          </a:xfrm>
          <a:prstGeom prst="rect">
            <a:avLst/>
          </a:prstGeom>
        </p:spPr>
      </p:pic>
      <p:pic>
        <p:nvPicPr>
          <p:cNvPr id="750" name="picture 75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981455" y="1466088"/>
            <a:ext cx="926591" cy="923544"/>
          </a:xfrm>
          <a:prstGeom prst="rect">
            <a:avLst/>
          </a:prstGeom>
        </p:spPr>
      </p:pic>
      <p:sp>
        <p:nvSpPr>
          <p:cNvPr id="752" name="textbox 752"/>
          <p:cNvSpPr/>
          <p:nvPr/>
        </p:nvSpPr>
        <p:spPr>
          <a:xfrm>
            <a:off x="6316753" y="2399195"/>
            <a:ext cx="1148080" cy="7696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4460" algn="l" rtl="0" eaLnBrk="0">
              <a:lnSpc>
                <a:spcPct val="89000"/>
              </a:lnSpc>
            </a:pPr>
            <a:r>
              <a:rPr sz="16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任务分配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8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任务下发；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54" name="picture 75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6329453" y="2974011"/>
            <a:ext cx="126224" cy="115616"/>
          </a:xfrm>
          <a:prstGeom prst="rect">
            <a:avLst/>
          </a:prstGeom>
        </p:spPr>
      </p:pic>
      <p:pic>
        <p:nvPicPr>
          <p:cNvPr id="756" name="picture 75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758" name="textbox 758"/>
          <p:cNvSpPr/>
          <p:nvPr/>
        </p:nvSpPr>
        <p:spPr>
          <a:xfrm>
            <a:off x="611840" y="479330"/>
            <a:ext cx="2288539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角色化-项目经理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0" name="textbox 760"/>
          <p:cNvSpPr/>
          <p:nvPr/>
        </p:nvSpPr>
        <p:spPr>
          <a:xfrm>
            <a:off x="6316753" y="3275164"/>
            <a:ext cx="1148080" cy="5340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任务填报；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  <a:tabLst>
                <a:tab pos="138430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任务审核；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62" name="picture 76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6329476" y="3613854"/>
            <a:ext cx="126441" cy="115815"/>
          </a:xfrm>
          <a:prstGeom prst="rect">
            <a:avLst/>
          </a:prstGeom>
        </p:spPr>
      </p:pic>
      <p:pic>
        <p:nvPicPr>
          <p:cNvPr id="764" name="picture 76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6329453" y="3294052"/>
            <a:ext cx="126224" cy="115616"/>
          </a:xfrm>
          <a:prstGeom prst="rect">
            <a:avLst/>
          </a:prstGeom>
        </p:spPr>
      </p:pic>
      <p:sp>
        <p:nvSpPr>
          <p:cNvPr id="766" name="textbox 766"/>
          <p:cNvSpPr/>
          <p:nvPr/>
        </p:nvSpPr>
        <p:spPr>
          <a:xfrm>
            <a:off x="710822" y="3392596"/>
            <a:ext cx="1880235" cy="243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工时填报超期预警</a:t>
            </a:r>
            <a:r>
              <a:rPr sz="16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68" name="picture 76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723522" y="3434005"/>
            <a:ext cx="126223" cy="115616"/>
          </a:xfrm>
          <a:prstGeom prst="rect">
            <a:avLst/>
          </a:prstGeom>
        </p:spPr>
      </p:pic>
      <p:sp>
        <p:nvSpPr>
          <p:cNvPr id="770" name="textbox 770"/>
          <p:cNvSpPr/>
          <p:nvPr/>
        </p:nvSpPr>
        <p:spPr>
          <a:xfrm>
            <a:off x="3380536" y="3392010"/>
            <a:ext cx="1678304" cy="2146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tabLst>
                <a:tab pos="138430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我参与项目全貌；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72" name="picture 77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3393236" y="3410909"/>
            <a:ext cx="126441" cy="115815"/>
          </a:xfrm>
          <a:prstGeom prst="rect">
            <a:avLst/>
          </a:prstGeom>
        </p:spPr>
      </p:pic>
      <p:pic>
        <p:nvPicPr>
          <p:cNvPr id="774" name="picture 77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pic>
        <p:nvPicPr>
          <p:cNvPr id="776" name="picture 77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6709094" y="3947606"/>
            <a:ext cx="471771" cy="431923"/>
          </a:xfrm>
          <a:prstGeom prst="rect">
            <a:avLst/>
          </a:prstGeom>
        </p:spPr>
      </p:pic>
      <p:sp>
        <p:nvSpPr>
          <p:cNvPr id="778" name="path 778"/>
          <p:cNvSpPr/>
          <p:nvPr/>
        </p:nvSpPr>
        <p:spPr>
          <a:xfrm>
            <a:off x="7519416" y="1847088"/>
            <a:ext cx="1557528" cy="124967"/>
          </a:xfrm>
          <a:custGeom>
            <a:avLst/>
            <a:gdLst/>
            <a:ahLst/>
            <a:cxnLst/>
            <a:rect l="0" t="0" r="0" b="0"/>
            <a:pathLst>
              <a:path w="2452" h="196">
                <a:moveTo>
                  <a:pt x="0" y="49"/>
                </a:moveTo>
                <a:lnTo>
                  <a:pt x="2310" y="49"/>
                </a:lnTo>
                <a:lnTo>
                  <a:pt x="2310" y="0"/>
                </a:lnTo>
                <a:lnTo>
                  <a:pt x="2452" y="98"/>
                </a:lnTo>
                <a:lnTo>
                  <a:pt x="2310" y="196"/>
                </a:lnTo>
                <a:lnTo>
                  <a:pt x="2310" y="147"/>
                </a:lnTo>
                <a:lnTo>
                  <a:pt x="0" y="147"/>
                </a:lnTo>
                <a:lnTo>
                  <a:pt x="0" y="49"/>
                </a:lnTo>
                <a:close/>
              </a:path>
            </a:pathLst>
          </a:custGeom>
          <a:solidFill>
            <a:srgbClr val="E53B4A">
              <a:alpha val="8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80" name="picture 78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3968793" y="3966042"/>
            <a:ext cx="468945" cy="407242"/>
          </a:xfrm>
          <a:prstGeom prst="rect">
            <a:avLst/>
          </a:prstGeom>
        </p:spPr>
      </p:pic>
      <p:sp>
        <p:nvSpPr>
          <p:cNvPr id="782" name="path 782"/>
          <p:cNvSpPr/>
          <p:nvPr/>
        </p:nvSpPr>
        <p:spPr>
          <a:xfrm>
            <a:off x="4855463" y="4154423"/>
            <a:ext cx="1557528" cy="121920"/>
          </a:xfrm>
          <a:custGeom>
            <a:avLst/>
            <a:gdLst/>
            <a:ahLst/>
            <a:cxnLst/>
            <a:rect l="0" t="0" r="0" b="0"/>
            <a:pathLst>
              <a:path w="2452" h="192">
                <a:moveTo>
                  <a:pt x="2452" y="48"/>
                </a:moveTo>
                <a:lnTo>
                  <a:pt x="138" y="48"/>
                </a:lnTo>
                <a:lnTo>
                  <a:pt x="138" y="0"/>
                </a:lnTo>
                <a:lnTo>
                  <a:pt x="0" y="96"/>
                </a:lnTo>
                <a:lnTo>
                  <a:pt x="138" y="192"/>
                </a:lnTo>
                <a:lnTo>
                  <a:pt x="138" y="143"/>
                </a:lnTo>
                <a:lnTo>
                  <a:pt x="2452" y="143"/>
                </a:lnTo>
                <a:lnTo>
                  <a:pt x="2452" y="48"/>
                </a:lnTo>
                <a:close/>
              </a:path>
            </a:pathLst>
          </a:custGeom>
          <a:solidFill>
            <a:srgbClr val="E53B4A">
              <a:alpha val="8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4" name="path 784"/>
          <p:cNvSpPr/>
          <p:nvPr/>
        </p:nvSpPr>
        <p:spPr>
          <a:xfrm>
            <a:off x="7589519" y="4145279"/>
            <a:ext cx="1557528" cy="121920"/>
          </a:xfrm>
          <a:custGeom>
            <a:avLst/>
            <a:gdLst/>
            <a:ahLst/>
            <a:cxnLst/>
            <a:rect l="0" t="0" r="0" b="0"/>
            <a:pathLst>
              <a:path w="2452" h="192">
                <a:moveTo>
                  <a:pt x="2452" y="48"/>
                </a:moveTo>
                <a:lnTo>
                  <a:pt x="138" y="48"/>
                </a:lnTo>
                <a:lnTo>
                  <a:pt x="138" y="0"/>
                </a:lnTo>
                <a:lnTo>
                  <a:pt x="0" y="96"/>
                </a:lnTo>
                <a:lnTo>
                  <a:pt x="138" y="192"/>
                </a:lnTo>
                <a:lnTo>
                  <a:pt x="138" y="144"/>
                </a:lnTo>
                <a:lnTo>
                  <a:pt x="2452" y="144"/>
                </a:lnTo>
                <a:lnTo>
                  <a:pt x="2452" y="48"/>
                </a:lnTo>
                <a:close/>
              </a:path>
            </a:pathLst>
          </a:custGeom>
          <a:solidFill>
            <a:srgbClr val="E53B4A">
              <a:alpha val="8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6" name="path 786"/>
          <p:cNvSpPr/>
          <p:nvPr/>
        </p:nvSpPr>
        <p:spPr>
          <a:xfrm>
            <a:off x="2014727" y="1840991"/>
            <a:ext cx="1557527" cy="121920"/>
          </a:xfrm>
          <a:custGeom>
            <a:avLst/>
            <a:gdLst/>
            <a:ahLst/>
            <a:cxnLst/>
            <a:rect l="0" t="0" r="0" b="0"/>
            <a:pathLst>
              <a:path w="2452" h="192">
                <a:moveTo>
                  <a:pt x="0" y="47"/>
                </a:moveTo>
                <a:lnTo>
                  <a:pt x="2314" y="47"/>
                </a:lnTo>
                <a:lnTo>
                  <a:pt x="2314" y="0"/>
                </a:lnTo>
                <a:lnTo>
                  <a:pt x="2452" y="95"/>
                </a:lnTo>
                <a:lnTo>
                  <a:pt x="2314" y="192"/>
                </a:lnTo>
                <a:lnTo>
                  <a:pt x="2314" y="144"/>
                </a:lnTo>
                <a:lnTo>
                  <a:pt x="0" y="144"/>
                </a:lnTo>
                <a:lnTo>
                  <a:pt x="0" y="47"/>
                </a:lnTo>
                <a:close/>
              </a:path>
            </a:pathLst>
          </a:custGeom>
          <a:solidFill>
            <a:srgbClr val="E53B4A">
              <a:alpha val="8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8" name="path 788"/>
          <p:cNvSpPr/>
          <p:nvPr/>
        </p:nvSpPr>
        <p:spPr>
          <a:xfrm>
            <a:off x="4751832" y="1840991"/>
            <a:ext cx="1557527" cy="121920"/>
          </a:xfrm>
          <a:custGeom>
            <a:avLst/>
            <a:gdLst/>
            <a:ahLst/>
            <a:cxnLst/>
            <a:rect l="0" t="0" r="0" b="0"/>
            <a:pathLst>
              <a:path w="2452" h="192">
                <a:moveTo>
                  <a:pt x="0" y="47"/>
                </a:moveTo>
                <a:lnTo>
                  <a:pt x="2314" y="47"/>
                </a:lnTo>
                <a:lnTo>
                  <a:pt x="2314" y="0"/>
                </a:lnTo>
                <a:lnTo>
                  <a:pt x="2452" y="95"/>
                </a:lnTo>
                <a:lnTo>
                  <a:pt x="2314" y="192"/>
                </a:lnTo>
                <a:lnTo>
                  <a:pt x="2314" y="144"/>
                </a:lnTo>
                <a:lnTo>
                  <a:pt x="0" y="144"/>
                </a:lnTo>
                <a:lnTo>
                  <a:pt x="0" y="47"/>
                </a:lnTo>
                <a:close/>
              </a:path>
            </a:pathLst>
          </a:custGeom>
          <a:solidFill>
            <a:srgbClr val="E53B4A">
              <a:alpha val="8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0" name="path 790"/>
          <p:cNvSpPr/>
          <p:nvPr/>
        </p:nvSpPr>
        <p:spPr>
          <a:xfrm>
            <a:off x="2121407" y="4154423"/>
            <a:ext cx="1554480" cy="121920"/>
          </a:xfrm>
          <a:custGeom>
            <a:avLst/>
            <a:gdLst/>
            <a:ahLst/>
            <a:cxnLst/>
            <a:rect l="0" t="0" r="0" b="0"/>
            <a:pathLst>
              <a:path w="2448" h="192">
                <a:moveTo>
                  <a:pt x="2448" y="48"/>
                </a:moveTo>
                <a:lnTo>
                  <a:pt x="138" y="48"/>
                </a:lnTo>
                <a:lnTo>
                  <a:pt x="138" y="0"/>
                </a:lnTo>
                <a:lnTo>
                  <a:pt x="0" y="96"/>
                </a:lnTo>
                <a:lnTo>
                  <a:pt x="138" y="192"/>
                </a:lnTo>
                <a:lnTo>
                  <a:pt x="138" y="143"/>
                </a:lnTo>
                <a:lnTo>
                  <a:pt x="2448" y="143"/>
                </a:lnTo>
                <a:lnTo>
                  <a:pt x="2448" y="48"/>
                </a:lnTo>
                <a:close/>
              </a:path>
            </a:pathLst>
          </a:custGeom>
          <a:solidFill>
            <a:srgbClr val="E53B4A">
              <a:alpha val="8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2" name="textbox 792"/>
          <p:cNvSpPr/>
          <p:nvPr/>
        </p:nvSpPr>
        <p:spPr>
          <a:xfrm>
            <a:off x="9210132" y="2529878"/>
            <a:ext cx="839469" cy="2432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收入结算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94" name="picture 79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1265812" y="3966340"/>
            <a:ext cx="370220" cy="3702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 rot="21600000">
            <a:off x="3907535" y="3108959"/>
            <a:ext cx="2127504" cy="1621536"/>
            <a:chOff x="0" y="0"/>
            <a:chExt cx="2127504" cy="1621536"/>
          </a:xfrm>
        </p:grpSpPr>
        <p:sp>
          <p:nvSpPr>
            <p:cNvPr id="796" name="path 796"/>
            <p:cNvSpPr/>
            <p:nvPr/>
          </p:nvSpPr>
          <p:spPr>
            <a:xfrm>
              <a:off x="60959" y="73152"/>
              <a:ext cx="1133856" cy="765048"/>
            </a:xfrm>
            <a:custGeom>
              <a:avLst/>
              <a:gdLst/>
              <a:ahLst/>
              <a:cxnLst/>
              <a:rect l="0" t="0" r="0" b="0"/>
              <a:pathLst>
                <a:path w="1785" h="1204">
                  <a:moveTo>
                    <a:pt x="1174" y="1204"/>
                  </a:moveTo>
                  <a:lnTo>
                    <a:pt x="1785" y="1031"/>
                  </a:lnTo>
                  <a:lnTo>
                    <a:pt x="0" y="0"/>
                  </a:lnTo>
                  <a:cubicBezTo>
                    <a:pt x="0" y="0"/>
                    <a:pt x="1174" y="1204"/>
                    <a:pt x="1174" y="1204"/>
                  </a:cubicBezTo>
                </a:path>
              </a:pathLst>
            </a:custGeom>
            <a:solidFill>
              <a:srgbClr val="D9D9D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98" name="path 798"/>
            <p:cNvSpPr/>
            <p:nvPr/>
          </p:nvSpPr>
          <p:spPr>
            <a:xfrm>
              <a:off x="0" y="0"/>
              <a:ext cx="198120" cy="195072"/>
            </a:xfrm>
            <a:custGeom>
              <a:avLst/>
              <a:gdLst/>
              <a:ahLst/>
              <a:cxnLst/>
              <a:rect l="0" t="0" r="0" b="0"/>
              <a:pathLst>
                <a:path w="312" h="307">
                  <a:moveTo>
                    <a:pt x="312" y="153"/>
                  </a:moveTo>
                  <a:cubicBezTo>
                    <a:pt x="312" y="167"/>
                    <a:pt x="310" y="179"/>
                    <a:pt x="296" y="179"/>
                  </a:cubicBezTo>
                  <a:lnTo>
                    <a:pt x="182" y="179"/>
                  </a:lnTo>
                  <a:lnTo>
                    <a:pt x="182" y="291"/>
                  </a:lnTo>
                  <a:cubicBezTo>
                    <a:pt x="182" y="306"/>
                    <a:pt x="170" y="307"/>
                    <a:pt x="155" y="307"/>
                  </a:cubicBezTo>
                  <a:cubicBezTo>
                    <a:pt x="141" y="307"/>
                    <a:pt x="130" y="306"/>
                    <a:pt x="130" y="291"/>
                  </a:cubicBezTo>
                  <a:lnTo>
                    <a:pt x="130" y="179"/>
                  </a:lnTo>
                  <a:lnTo>
                    <a:pt x="15" y="179"/>
                  </a:lnTo>
                  <a:cubicBezTo>
                    <a:pt x="1" y="179"/>
                    <a:pt x="0" y="167"/>
                    <a:pt x="0" y="153"/>
                  </a:cubicBezTo>
                  <a:cubicBezTo>
                    <a:pt x="0" y="139"/>
                    <a:pt x="1" y="128"/>
                    <a:pt x="15" y="128"/>
                  </a:cubicBezTo>
                  <a:lnTo>
                    <a:pt x="130" y="128"/>
                  </a:lnTo>
                  <a:lnTo>
                    <a:pt x="130" y="15"/>
                  </a:lnTo>
                  <a:cubicBezTo>
                    <a:pt x="130" y="1"/>
                    <a:pt x="141" y="0"/>
                    <a:pt x="155" y="0"/>
                  </a:cubicBezTo>
                  <a:cubicBezTo>
                    <a:pt x="170" y="0"/>
                    <a:pt x="182" y="1"/>
                    <a:pt x="182" y="15"/>
                  </a:cubicBezTo>
                  <a:lnTo>
                    <a:pt x="182" y="128"/>
                  </a:lnTo>
                  <a:lnTo>
                    <a:pt x="296" y="128"/>
                  </a:lnTo>
                  <a:cubicBezTo>
                    <a:pt x="310" y="128"/>
                    <a:pt x="312" y="139"/>
                    <a:pt x="312" y="15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00" name="path 800"/>
            <p:cNvSpPr/>
            <p:nvPr/>
          </p:nvSpPr>
          <p:spPr>
            <a:xfrm>
              <a:off x="853439" y="758952"/>
              <a:ext cx="1274064" cy="862583"/>
            </a:xfrm>
            <a:custGeom>
              <a:avLst/>
              <a:gdLst/>
              <a:ahLst/>
              <a:cxnLst/>
              <a:rect l="0" t="0" r="0" b="0"/>
              <a:pathLst>
                <a:path w="2006" h="1358">
                  <a:moveTo>
                    <a:pt x="650" y="0"/>
                  </a:moveTo>
                  <a:lnTo>
                    <a:pt x="0" y="184"/>
                  </a:lnTo>
                  <a:lnTo>
                    <a:pt x="1143" y="1358"/>
                  </a:lnTo>
                  <a:lnTo>
                    <a:pt x="1144" y="1357"/>
                  </a:lnTo>
                  <a:lnTo>
                    <a:pt x="2006" y="784"/>
                  </a:lnTo>
                  <a:cubicBezTo>
                    <a:pt x="2006" y="784"/>
                    <a:pt x="650" y="0"/>
                    <a:pt x="650" y="0"/>
                  </a:cubicBezTo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02" name="path 802"/>
            <p:cNvSpPr/>
            <p:nvPr/>
          </p:nvSpPr>
          <p:spPr>
            <a:xfrm>
              <a:off x="1466088" y="1103376"/>
              <a:ext cx="234696" cy="176784"/>
            </a:xfrm>
            <a:custGeom>
              <a:avLst/>
              <a:gdLst/>
              <a:ahLst/>
              <a:cxnLst/>
              <a:rect l="0" t="0" r="0" b="0"/>
              <a:pathLst>
                <a:path w="369" h="278">
                  <a:moveTo>
                    <a:pt x="363" y="162"/>
                  </a:moveTo>
                  <a:cubicBezTo>
                    <a:pt x="366" y="162"/>
                    <a:pt x="369" y="165"/>
                    <a:pt x="369" y="168"/>
                  </a:cubicBezTo>
                  <a:lnTo>
                    <a:pt x="369" y="202"/>
                  </a:lnTo>
                  <a:cubicBezTo>
                    <a:pt x="369" y="206"/>
                    <a:pt x="366" y="208"/>
                    <a:pt x="363" y="208"/>
                  </a:cubicBezTo>
                  <a:lnTo>
                    <a:pt x="300" y="208"/>
                  </a:lnTo>
                  <a:lnTo>
                    <a:pt x="300" y="272"/>
                  </a:lnTo>
                  <a:cubicBezTo>
                    <a:pt x="300" y="275"/>
                    <a:pt x="297" y="278"/>
                    <a:pt x="294" y="278"/>
                  </a:cubicBezTo>
                  <a:lnTo>
                    <a:pt x="259" y="278"/>
                  </a:lnTo>
                  <a:cubicBezTo>
                    <a:pt x="256" y="278"/>
                    <a:pt x="253" y="275"/>
                    <a:pt x="253" y="272"/>
                  </a:cubicBezTo>
                  <a:lnTo>
                    <a:pt x="253" y="208"/>
                  </a:lnTo>
                  <a:lnTo>
                    <a:pt x="190" y="208"/>
                  </a:lnTo>
                  <a:cubicBezTo>
                    <a:pt x="187" y="208"/>
                    <a:pt x="184" y="206"/>
                    <a:pt x="184" y="202"/>
                  </a:cubicBezTo>
                  <a:lnTo>
                    <a:pt x="184" y="168"/>
                  </a:lnTo>
                  <a:cubicBezTo>
                    <a:pt x="184" y="165"/>
                    <a:pt x="187" y="162"/>
                    <a:pt x="190" y="162"/>
                  </a:cubicBezTo>
                  <a:lnTo>
                    <a:pt x="253" y="162"/>
                  </a:lnTo>
                  <a:lnTo>
                    <a:pt x="253" y="98"/>
                  </a:lnTo>
                  <a:cubicBezTo>
                    <a:pt x="253" y="95"/>
                    <a:pt x="256" y="92"/>
                    <a:pt x="259" y="92"/>
                  </a:cubicBezTo>
                  <a:lnTo>
                    <a:pt x="294" y="92"/>
                  </a:lnTo>
                  <a:cubicBezTo>
                    <a:pt x="297" y="92"/>
                    <a:pt x="300" y="95"/>
                    <a:pt x="300" y="98"/>
                  </a:cubicBezTo>
                  <a:lnTo>
                    <a:pt x="300" y="162"/>
                  </a:lnTo>
                  <a:cubicBezTo>
                    <a:pt x="300" y="162"/>
                    <a:pt x="363" y="162"/>
                    <a:pt x="363" y="162"/>
                  </a:cubicBezTo>
                  <a:moveTo>
                    <a:pt x="57" y="69"/>
                  </a:moveTo>
                  <a:cubicBezTo>
                    <a:pt x="57" y="31"/>
                    <a:pt x="88" y="0"/>
                    <a:pt x="127" y="0"/>
                  </a:cubicBezTo>
                  <a:cubicBezTo>
                    <a:pt x="165" y="0"/>
                    <a:pt x="196" y="31"/>
                    <a:pt x="196" y="69"/>
                  </a:cubicBezTo>
                  <a:cubicBezTo>
                    <a:pt x="196" y="108"/>
                    <a:pt x="165" y="139"/>
                    <a:pt x="127" y="139"/>
                  </a:cubicBezTo>
                  <a:cubicBezTo>
                    <a:pt x="88" y="139"/>
                    <a:pt x="57" y="108"/>
                    <a:pt x="57" y="69"/>
                  </a:cubicBezTo>
                  <a:moveTo>
                    <a:pt x="190" y="226"/>
                  </a:moveTo>
                  <a:lnTo>
                    <a:pt x="236" y="226"/>
                  </a:lnTo>
                  <a:lnTo>
                    <a:pt x="236" y="269"/>
                  </a:lnTo>
                  <a:cubicBezTo>
                    <a:pt x="227" y="275"/>
                    <a:pt x="216" y="278"/>
                    <a:pt x="205" y="278"/>
                  </a:cubicBezTo>
                  <a:lnTo>
                    <a:pt x="48" y="278"/>
                  </a:lnTo>
                  <a:cubicBezTo>
                    <a:pt x="19" y="278"/>
                    <a:pt x="0" y="261"/>
                    <a:pt x="0" y="231"/>
                  </a:cubicBezTo>
                  <a:cubicBezTo>
                    <a:pt x="0" y="190"/>
                    <a:pt x="9" y="127"/>
                    <a:pt x="62" y="127"/>
                  </a:cubicBezTo>
                  <a:cubicBezTo>
                    <a:pt x="65" y="127"/>
                    <a:pt x="67" y="128"/>
                    <a:pt x="69" y="130"/>
                  </a:cubicBezTo>
                  <a:cubicBezTo>
                    <a:pt x="87" y="144"/>
                    <a:pt x="104" y="152"/>
                    <a:pt x="127" y="152"/>
                  </a:cubicBezTo>
                  <a:cubicBezTo>
                    <a:pt x="149" y="152"/>
                    <a:pt x="167" y="144"/>
                    <a:pt x="184" y="130"/>
                  </a:cubicBezTo>
                  <a:cubicBezTo>
                    <a:pt x="186" y="128"/>
                    <a:pt x="188" y="127"/>
                    <a:pt x="191" y="127"/>
                  </a:cubicBezTo>
                  <a:cubicBezTo>
                    <a:pt x="207" y="127"/>
                    <a:pt x="220" y="133"/>
                    <a:pt x="230" y="145"/>
                  </a:cubicBezTo>
                  <a:lnTo>
                    <a:pt x="190" y="145"/>
                  </a:lnTo>
                  <a:cubicBezTo>
                    <a:pt x="177" y="145"/>
                    <a:pt x="167" y="155"/>
                    <a:pt x="167" y="168"/>
                  </a:cubicBezTo>
                  <a:lnTo>
                    <a:pt x="167" y="202"/>
                  </a:lnTo>
                  <a:cubicBezTo>
                    <a:pt x="167" y="215"/>
                    <a:pt x="177" y="226"/>
                    <a:pt x="190" y="226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2"/>
          <p:cNvGrpSpPr/>
          <p:nvPr/>
        </p:nvGrpSpPr>
        <p:grpSpPr>
          <a:xfrm rot="21600000">
            <a:off x="6138671" y="3182111"/>
            <a:ext cx="2069592" cy="1548383"/>
            <a:chOff x="0" y="0"/>
            <a:chExt cx="2069592" cy="1548383"/>
          </a:xfrm>
        </p:grpSpPr>
        <p:sp>
          <p:nvSpPr>
            <p:cNvPr id="804" name="path 804"/>
            <p:cNvSpPr/>
            <p:nvPr/>
          </p:nvSpPr>
          <p:spPr>
            <a:xfrm>
              <a:off x="935735" y="0"/>
              <a:ext cx="1133856" cy="765048"/>
            </a:xfrm>
            <a:custGeom>
              <a:avLst/>
              <a:gdLst/>
              <a:ahLst/>
              <a:cxnLst/>
              <a:rect l="0" t="0" r="0" b="0"/>
              <a:pathLst>
                <a:path w="1785" h="1204">
                  <a:moveTo>
                    <a:pt x="611" y="1204"/>
                  </a:moveTo>
                  <a:lnTo>
                    <a:pt x="0" y="1031"/>
                  </a:lnTo>
                  <a:lnTo>
                    <a:pt x="1785" y="0"/>
                  </a:lnTo>
                  <a:cubicBezTo>
                    <a:pt x="1785" y="0"/>
                    <a:pt x="611" y="1204"/>
                    <a:pt x="611" y="1204"/>
                  </a:cubicBezTo>
                </a:path>
              </a:pathLst>
            </a:custGeom>
            <a:solidFill>
              <a:srgbClr val="D9D9D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06" name="path 806"/>
            <p:cNvSpPr/>
            <p:nvPr/>
          </p:nvSpPr>
          <p:spPr>
            <a:xfrm>
              <a:off x="0" y="685800"/>
              <a:ext cx="1274064" cy="862583"/>
            </a:xfrm>
            <a:custGeom>
              <a:avLst/>
              <a:gdLst/>
              <a:ahLst/>
              <a:cxnLst/>
              <a:rect l="0" t="0" r="0" b="0"/>
              <a:pathLst>
                <a:path w="2006" h="1358">
                  <a:moveTo>
                    <a:pt x="1356" y="0"/>
                  </a:moveTo>
                  <a:lnTo>
                    <a:pt x="2006" y="184"/>
                  </a:lnTo>
                  <a:lnTo>
                    <a:pt x="863" y="1358"/>
                  </a:lnTo>
                  <a:lnTo>
                    <a:pt x="861" y="1357"/>
                  </a:lnTo>
                  <a:lnTo>
                    <a:pt x="0" y="784"/>
                  </a:lnTo>
                  <a:cubicBezTo>
                    <a:pt x="0" y="784"/>
                    <a:pt x="1356" y="0"/>
                    <a:pt x="1356" y="0"/>
                  </a:cubicBezTo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08" name="path 808"/>
            <p:cNvSpPr/>
            <p:nvPr/>
          </p:nvSpPr>
          <p:spPr>
            <a:xfrm>
              <a:off x="524255" y="1042416"/>
              <a:ext cx="170688" cy="152400"/>
            </a:xfrm>
            <a:custGeom>
              <a:avLst/>
              <a:gdLst/>
              <a:ahLst/>
              <a:cxnLst/>
              <a:rect l="0" t="0" r="0" b="0"/>
              <a:pathLst>
                <a:path w="268" h="240">
                  <a:moveTo>
                    <a:pt x="96" y="65"/>
                  </a:moveTo>
                  <a:lnTo>
                    <a:pt x="53" y="65"/>
                  </a:lnTo>
                  <a:cubicBezTo>
                    <a:pt x="53" y="87"/>
                    <a:pt x="53" y="109"/>
                    <a:pt x="53" y="109"/>
                  </a:cubicBezTo>
                  <a:cubicBezTo>
                    <a:pt x="53" y="121"/>
                    <a:pt x="63" y="131"/>
                    <a:pt x="75" y="131"/>
                  </a:cubicBezTo>
                  <a:cubicBezTo>
                    <a:pt x="88" y="131"/>
                    <a:pt x="94" y="131"/>
                    <a:pt x="96" y="131"/>
                  </a:cubicBezTo>
                  <a:cubicBezTo>
                    <a:pt x="96" y="131"/>
                    <a:pt x="96" y="65"/>
                    <a:pt x="96" y="65"/>
                  </a:cubicBezTo>
                  <a:moveTo>
                    <a:pt x="268" y="240"/>
                  </a:moveTo>
                  <a:lnTo>
                    <a:pt x="75" y="240"/>
                  </a:lnTo>
                  <a:lnTo>
                    <a:pt x="75" y="207"/>
                  </a:lnTo>
                  <a:lnTo>
                    <a:pt x="96" y="174"/>
                  </a:lnTo>
                  <a:cubicBezTo>
                    <a:pt x="95" y="174"/>
                    <a:pt x="77" y="174"/>
                    <a:pt x="75" y="174"/>
                  </a:cubicBezTo>
                  <a:cubicBezTo>
                    <a:pt x="39" y="174"/>
                    <a:pt x="10" y="145"/>
                    <a:pt x="10" y="109"/>
                  </a:cubicBezTo>
                  <a:lnTo>
                    <a:pt x="10" y="54"/>
                  </a:lnTo>
                  <a:lnTo>
                    <a:pt x="0" y="43"/>
                  </a:lnTo>
                  <a:lnTo>
                    <a:pt x="5" y="21"/>
                  </a:lnTo>
                  <a:lnTo>
                    <a:pt x="86" y="21"/>
                  </a:lnTo>
                  <a:lnTo>
                    <a:pt x="91" y="0"/>
                  </a:lnTo>
                  <a:lnTo>
                    <a:pt x="252" y="0"/>
                  </a:lnTo>
                  <a:lnTo>
                    <a:pt x="258" y="32"/>
                  </a:lnTo>
                  <a:lnTo>
                    <a:pt x="247" y="38"/>
                  </a:lnTo>
                  <a:lnTo>
                    <a:pt x="247" y="174"/>
                  </a:lnTo>
                  <a:lnTo>
                    <a:pt x="268" y="207"/>
                  </a:lnTo>
                  <a:cubicBezTo>
                    <a:pt x="268" y="207"/>
                    <a:pt x="268" y="240"/>
                    <a:pt x="268" y="24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810" name="picture 8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812" name="textbox 812"/>
          <p:cNvSpPr/>
          <p:nvPr/>
        </p:nvSpPr>
        <p:spPr>
          <a:xfrm>
            <a:off x="1087635" y="1475404"/>
            <a:ext cx="1868804" cy="1346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确定项目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130" algn="l" rtl="0" eaLnBrk="0">
              <a:lnSpc>
                <a:spcPct val="95000"/>
              </a:lnSpc>
              <a:spcBef>
                <a:spcPts val="395"/>
              </a:spcBef>
              <a:tabLst>
                <a:tab pos="149860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发起提前立项；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130" algn="l" rtl="0" eaLnBrk="0">
              <a:lnSpc>
                <a:spcPct val="95000"/>
              </a:lnSpc>
              <a:spcBef>
                <a:spcPts val="1040"/>
              </a:spcBef>
              <a:tabLst>
                <a:tab pos="149860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更新合同签订进展；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130" algn="l" rtl="0" eaLnBrk="0">
              <a:lnSpc>
                <a:spcPct val="95000"/>
              </a:lnSpc>
              <a:spcBef>
                <a:spcPts val="0"/>
              </a:spcBef>
              <a:tabLst>
                <a:tab pos="149860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项目关联合同；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14" name="picture 8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11837" y="2626540"/>
            <a:ext cx="126223" cy="115616"/>
          </a:xfrm>
          <a:prstGeom prst="rect">
            <a:avLst/>
          </a:prstGeom>
        </p:spPr>
      </p:pic>
      <p:pic>
        <p:nvPicPr>
          <p:cNvPr id="816" name="picture 8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11837" y="2306499"/>
            <a:ext cx="126223" cy="115616"/>
          </a:xfrm>
          <a:prstGeom prst="rect">
            <a:avLst/>
          </a:prstGeom>
        </p:spPr>
      </p:pic>
      <p:pic>
        <p:nvPicPr>
          <p:cNvPr id="818" name="picture 8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1837" y="1986205"/>
            <a:ext cx="126223" cy="115616"/>
          </a:xfrm>
          <a:prstGeom prst="rect">
            <a:avLst/>
          </a:prstGeom>
        </p:spPr>
      </p:pic>
      <p:sp>
        <p:nvSpPr>
          <p:cNvPr id="820" name="textbox 820"/>
          <p:cNvSpPr/>
          <p:nvPr/>
        </p:nvSpPr>
        <p:spPr>
          <a:xfrm>
            <a:off x="1089152" y="4883581"/>
            <a:ext cx="2398395" cy="1021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我的项目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95000"/>
              </a:lnSpc>
              <a:spcBef>
                <a:spcPts val="395"/>
              </a:spcBef>
              <a:tabLst>
                <a:tab pos="14795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我负责的合同，合同全貌；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95000"/>
              </a:lnSpc>
              <a:spcBef>
                <a:spcPts val="5"/>
              </a:spcBef>
              <a:tabLst>
                <a:tab pos="14795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回款情况；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22" name="picture 8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11837" y="5709617"/>
            <a:ext cx="126223" cy="115616"/>
          </a:xfrm>
          <a:prstGeom prst="rect">
            <a:avLst/>
          </a:prstGeom>
        </p:spPr>
      </p:pic>
      <p:pic>
        <p:nvPicPr>
          <p:cNvPr id="824" name="picture 8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11837" y="5389297"/>
            <a:ext cx="126223" cy="115616"/>
          </a:xfrm>
          <a:prstGeom prst="rect">
            <a:avLst/>
          </a:prstGeom>
        </p:spPr>
      </p:pic>
      <p:sp>
        <p:nvSpPr>
          <p:cNvPr id="826" name="textbox 826"/>
          <p:cNvSpPr/>
          <p:nvPr/>
        </p:nvSpPr>
        <p:spPr>
          <a:xfrm>
            <a:off x="1089272" y="3152438"/>
            <a:ext cx="1202689" cy="14262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项目回款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95000"/>
              </a:lnSpc>
              <a:spcBef>
                <a:spcPts val="395"/>
              </a:spcBef>
              <a:tabLst>
                <a:tab pos="14795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收款预警；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 algn="l" rtl="0" eaLnBrk="0">
              <a:lnSpc>
                <a:spcPct val="95000"/>
              </a:lnSpc>
              <a:spcBef>
                <a:spcPts val="1040"/>
              </a:spcBef>
              <a:tabLst>
                <a:tab pos="14795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发起收款；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94000"/>
              </a:lnSpc>
              <a:tabLst>
                <a:tab pos="147955" algn="l"/>
              </a:tabLst>
            </a:pP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开票申请</a:t>
            </a:r>
            <a:r>
              <a:rPr sz="17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28" name="picture 8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11837" y="4370630"/>
            <a:ext cx="126223" cy="115616"/>
          </a:xfrm>
          <a:prstGeom prst="rect">
            <a:avLst/>
          </a:prstGeom>
        </p:spPr>
      </p:pic>
      <p:pic>
        <p:nvPicPr>
          <p:cNvPr id="830" name="picture 8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11859" y="3983044"/>
            <a:ext cx="126441" cy="115815"/>
          </a:xfrm>
          <a:prstGeom prst="rect">
            <a:avLst/>
          </a:prstGeom>
        </p:spPr>
      </p:pic>
      <p:pic>
        <p:nvPicPr>
          <p:cNvPr id="832" name="picture 8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11837" y="3663240"/>
            <a:ext cx="126223" cy="115616"/>
          </a:xfrm>
          <a:prstGeom prst="rect">
            <a:avLst/>
          </a:prstGeom>
        </p:spPr>
      </p:pic>
      <p:sp>
        <p:nvSpPr>
          <p:cNvPr id="834" name="textbox 834"/>
          <p:cNvSpPr/>
          <p:nvPr/>
        </p:nvSpPr>
        <p:spPr>
          <a:xfrm>
            <a:off x="9746008" y="4878997"/>
            <a:ext cx="1362075" cy="1025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16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我的项目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39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我参与项目；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项目进展等；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6" name="picture 8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758708" y="5709617"/>
            <a:ext cx="126223" cy="115616"/>
          </a:xfrm>
          <a:prstGeom prst="rect">
            <a:avLst/>
          </a:prstGeom>
        </p:spPr>
      </p:pic>
      <p:pic>
        <p:nvPicPr>
          <p:cNvPr id="838" name="picture 8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758708" y="5389297"/>
            <a:ext cx="126223" cy="115616"/>
          </a:xfrm>
          <a:prstGeom prst="rect">
            <a:avLst/>
          </a:prstGeom>
        </p:spPr>
      </p:pic>
      <p:sp>
        <p:nvSpPr>
          <p:cNvPr id="840" name="textbox 840"/>
          <p:cNvSpPr/>
          <p:nvPr/>
        </p:nvSpPr>
        <p:spPr>
          <a:xfrm>
            <a:off x="9922792" y="3152438"/>
            <a:ext cx="1185544" cy="1026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16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工时记录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39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填报工时；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  <a:tabLst>
                <a:tab pos="138430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工时查看；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42" name="picture 8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9935514" y="3983044"/>
            <a:ext cx="126441" cy="115815"/>
          </a:xfrm>
          <a:prstGeom prst="rect">
            <a:avLst/>
          </a:prstGeom>
        </p:spPr>
      </p:pic>
      <p:pic>
        <p:nvPicPr>
          <p:cNvPr id="844" name="picture 8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9935492" y="3663240"/>
            <a:ext cx="126223" cy="115616"/>
          </a:xfrm>
          <a:prstGeom prst="rect">
            <a:avLst/>
          </a:prstGeom>
        </p:spPr>
      </p:pic>
      <p:grpSp>
        <p:nvGrpSpPr>
          <p:cNvPr id="54" name="group 54"/>
          <p:cNvGrpSpPr/>
          <p:nvPr/>
        </p:nvGrpSpPr>
        <p:grpSpPr>
          <a:xfrm rot="21600000">
            <a:off x="5526023" y="4730495"/>
            <a:ext cx="1133856" cy="975360"/>
            <a:chOff x="0" y="0"/>
            <a:chExt cx="1133856" cy="975360"/>
          </a:xfrm>
        </p:grpSpPr>
        <p:sp>
          <p:nvSpPr>
            <p:cNvPr id="846" name="path 846"/>
            <p:cNvSpPr/>
            <p:nvPr/>
          </p:nvSpPr>
          <p:spPr>
            <a:xfrm>
              <a:off x="0" y="0"/>
              <a:ext cx="1133856" cy="975360"/>
            </a:xfrm>
            <a:custGeom>
              <a:avLst/>
              <a:gdLst/>
              <a:ahLst/>
              <a:cxnLst/>
              <a:rect l="0" t="0" r="0" b="0"/>
              <a:pathLst>
                <a:path w="1785" h="1536">
                  <a:moveTo>
                    <a:pt x="889" y="0"/>
                  </a:moveTo>
                  <a:lnTo>
                    <a:pt x="75" y="538"/>
                  </a:lnTo>
                  <a:lnTo>
                    <a:pt x="0" y="588"/>
                  </a:lnTo>
                  <a:lnTo>
                    <a:pt x="883" y="1536"/>
                  </a:lnTo>
                  <a:lnTo>
                    <a:pt x="1785" y="593"/>
                  </a:lnTo>
                </a:path>
              </a:pathLst>
            </a:custGeom>
            <a:solidFill>
              <a:srgbClr val="E6001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48" name="path 848"/>
            <p:cNvSpPr/>
            <p:nvPr/>
          </p:nvSpPr>
          <p:spPr>
            <a:xfrm>
              <a:off x="469391" y="387096"/>
              <a:ext cx="198120" cy="201167"/>
            </a:xfrm>
            <a:custGeom>
              <a:avLst/>
              <a:gdLst/>
              <a:ahLst/>
              <a:cxnLst/>
              <a:rect l="0" t="0" r="0" b="0"/>
              <a:pathLst>
                <a:path w="312" h="316">
                  <a:moveTo>
                    <a:pt x="305" y="290"/>
                  </a:moveTo>
                  <a:lnTo>
                    <a:pt x="285" y="309"/>
                  </a:lnTo>
                  <a:cubicBezTo>
                    <a:pt x="281" y="314"/>
                    <a:pt x="275" y="316"/>
                    <a:pt x="269" y="316"/>
                  </a:cubicBezTo>
                  <a:cubicBezTo>
                    <a:pt x="263" y="316"/>
                    <a:pt x="257" y="314"/>
                    <a:pt x="253" y="309"/>
                  </a:cubicBezTo>
                  <a:lnTo>
                    <a:pt x="187" y="243"/>
                  </a:lnTo>
                  <a:cubicBezTo>
                    <a:pt x="183" y="239"/>
                    <a:pt x="181" y="233"/>
                    <a:pt x="181" y="226"/>
                  </a:cubicBezTo>
                  <a:cubicBezTo>
                    <a:pt x="181" y="219"/>
                    <a:pt x="184" y="214"/>
                    <a:pt x="188" y="209"/>
                  </a:cubicBezTo>
                  <a:lnTo>
                    <a:pt x="142" y="162"/>
                  </a:lnTo>
                  <a:lnTo>
                    <a:pt x="120" y="185"/>
                  </a:lnTo>
                  <a:cubicBezTo>
                    <a:pt x="118" y="187"/>
                    <a:pt x="116" y="188"/>
                    <a:pt x="114" y="188"/>
                  </a:cubicBezTo>
                  <a:cubicBezTo>
                    <a:pt x="111" y="188"/>
                    <a:pt x="109" y="187"/>
                    <a:pt x="107" y="185"/>
                  </a:cubicBezTo>
                  <a:cubicBezTo>
                    <a:pt x="113" y="190"/>
                    <a:pt x="118" y="195"/>
                    <a:pt x="118" y="203"/>
                  </a:cubicBezTo>
                  <a:cubicBezTo>
                    <a:pt x="118" y="208"/>
                    <a:pt x="116" y="212"/>
                    <a:pt x="113" y="215"/>
                  </a:cubicBezTo>
                  <a:cubicBezTo>
                    <a:pt x="107" y="222"/>
                    <a:pt x="100" y="231"/>
                    <a:pt x="90" y="231"/>
                  </a:cubicBezTo>
                  <a:cubicBezTo>
                    <a:pt x="86" y="231"/>
                    <a:pt x="81" y="229"/>
                    <a:pt x="78" y="226"/>
                  </a:cubicBezTo>
                  <a:lnTo>
                    <a:pt x="5" y="151"/>
                  </a:lnTo>
                  <a:cubicBezTo>
                    <a:pt x="1" y="148"/>
                    <a:pt x="0" y="143"/>
                    <a:pt x="0" y="138"/>
                  </a:cubicBezTo>
                  <a:cubicBezTo>
                    <a:pt x="0" y="129"/>
                    <a:pt x="8" y="122"/>
                    <a:pt x="15" y="116"/>
                  </a:cubicBezTo>
                  <a:cubicBezTo>
                    <a:pt x="18" y="113"/>
                    <a:pt x="22" y="111"/>
                    <a:pt x="27" y="111"/>
                  </a:cubicBezTo>
                  <a:cubicBezTo>
                    <a:pt x="35" y="111"/>
                    <a:pt x="39" y="116"/>
                    <a:pt x="45" y="121"/>
                  </a:cubicBezTo>
                  <a:cubicBezTo>
                    <a:pt x="43" y="120"/>
                    <a:pt x="42" y="117"/>
                    <a:pt x="42" y="115"/>
                  </a:cubicBezTo>
                  <a:cubicBezTo>
                    <a:pt x="42" y="113"/>
                    <a:pt x="43" y="111"/>
                    <a:pt x="45" y="109"/>
                  </a:cubicBezTo>
                  <a:lnTo>
                    <a:pt x="107" y="45"/>
                  </a:lnTo>
                  <a:cubicBezTo>
                    <a:pt x="109" y="44"/>
                    <a:pt x="111" y="43"/>
                    <a:pt x="114" y="43"/>
                  </a:cubicBezTo>
                  <a:cubicBezTo>
                    <a:pt x="116" y="43"/>
                    <a:pt x="118" y="44"/>
                    <a:pt x="120" y="45"/>
                  </a:cubicBezTo>
                  <a:cubicBezTo>
                    <a:pt x="114" y="40"/>
                    <a:pt x="109" y="36"/>
                    <a:pt x="109" y="27"/>
                  </a:cubicBezTo>
                  <a:cubicBezTo>
                    <a:pt x="109" y="22"/>
                    <a:pt x="111" y="18"/>
                    <a:pt x="114" y="15"/>
                  </a:cubicBezTo>
                  <a:cubicBezTo>
                    <a:pt x="120" y="8"/>
                    <a:pt x="127" y="0"/>
                    <a:pt x="137" y="0"/>
                  </a:cubicBezTo>
                  <a:cubicBezTo>
                    <a:pt x="141" y="0"/>
                    <a:pt x="145" y="1"/>
                    <a:pt x="149" y="5"/>
                  </a:cubicBezTo>
                  <a:lnTo>
                    <a:pt x="222" y="79"/>
                  </a:lnTo>
                  <a:cubicBezTo>
                    <a:pt x="225" y="82"/>
                    <a:pt x="227" y="87"/>
                    <a:pt x="227" y="92"/>
                  </a:cubicBezTo>
                  <a:cubicBezTo>
                    <a:pt x="227" y="102"/>
                    <a:pt x="219" y="108"/>
                    <a:pt x="212" y="115"/>
                  </a:cubicBezTo>
                  <a:cubicBezTo>
                    <a:pt x="209" y="118"/>
                    <a:pt x="205" y="120"/>
                    <a:pt x="200" y="120"/>
                  </a:cubicBezTo>
                  <a:cubicBezTo>
                    <a:pt x="192" y="120"/>
                    <a:pt x="188" y="115"/>
                    <a:pt x="182" y="109"/>
                  </a:cubicBezTo>
                  <a:cubicBezTo>
                    <a:pt x="184" y="111"/>
                    <a:pt x="185" y="113"/>
                    <a:pt x="185" y="115"/>
                  </a:cubicBezTo>
                  <a:cubicBezTo>
                    <a:pt x="185" y="117"/>
                    <a:pt x="184" y="120"/>
                    <a:pt x="182" y="121"/>
                  </a:cubicBezTo>
                  <a:lnTo>
                    <a:pt x="160" y="145"/>
                  </a:lnTo>
                  <a:lnTo>
                    <a:pt x="206" y="191"/>
                  </a:lnTo>
                  <a:cubicBezTo>
                    <a:pt x="211" y="186"/>
                    <a:pt x="216" y="183"/>
                    <a:pt x="223" y="183"/>
                  </a:cubicBezTo>
                  <a:cubicBezTo>
                    <a:pt x="229" y="183"/>
                    <a:pt x="235" y="186"/>
                    <a:pt x="240" y="190"/>
                  </a:cubicBezTo>
                  <a:lnTo>
                    <a:pt x="305" y="257"/>
                  </a:lnTo>
                  <a:cubicBezTo>
                    <a:pt x="309" y="261"/>
                    <a:pt x="312" y="267"/>
                    <a:pt x="312" y="273"/>
                  </a:cubicBezTo>
                  <a:cubicBezTo>
                    <a:pt x="312" y="279"/>
                    <a:pt x="309" y="285"/>
                    <a:pt x="305" y="29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50" name="textbox 850"/>
          <p:cNvSpPr/>
          <p:nvPr/>
        </p:nvSpPr>
        <p:spPr>
          <a:xfrm>
            <a:off x="9922792" y="1475404"/>
            <a:ext cx="1186180" cy="7061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16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任务工作台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接受任务；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52" name="picture 8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9935492" y="1986205"/>
            <a:ext cx="126223" cy="115616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 rot="21600000">
            <a:off x="3465575" y="2194559"/>
            <a:ext cx="883920" cy="844296"/>
            <a:chOff x="0" y="0"/>
            <a:chExt cx="883920" cy="844296"/>
          </a:xfrm>
        </p:grpSpPr>
        <p:sp>
          <p:nvSpPr>
            <p:cNvPr id="854" name="path 854"/>
            <p:cNvSpPr/>
            <p:nvPr/>
          </p:nvSpPr>
          <p:spPr>
            <a:xfrm>
              <a:off x="6096" y="6096"/>
              <a:ext cx="871728" cy="832103"/>
            </a:xfrm>
            <a:custGeom>
              <a:avLst/>
              <a:gdLst/>
              <a:ahLst/>
              <a:cxnLst/>
              <a:rect l="0" t="0" r="0" b="0"/>
              <a:pathLst>
                <a:path w="1372" h="1310">
                  <a:moveTo>
                    <a:pt x="0" y="655"/>
                  </a:moveTo>
                  <a:cubicBezTo>
                    <a:pt x="0" y="293"/>
                    <a:pt x="307" y="0"/>
                    <a:pt x="686" y="0"/>
                  </a:cubicBezTo>
                  <a:cubicBezTo>
                    <a:pt x="1065" y="0"/>
                    <a:pt x="1372" y="293"/>
                    <a:pt x="1372" y="655"/>
                  </a:cubicBezTo>
                  <a:cubicBezTo>
                    <a:pt x="1372" y="1017"/>
                    <a:pt x="1065" y="1310"/>
                    <a:pt x="686" y="1310"/>
                  </a:cubicBezTo>
                  <a:cubicBezTo>
                    <a:pt x="307" y="1310"/>
                    <a:pt x="0" y="1017"/>
                    <a:pt x="0" y="655"/>
                  </a:cubicBezTo>
                </a:path>
              </a:pathLst>
            </a:custGeom>
            <a:solidFill>
              <a:srgbClr val="E53B4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56" name="path 856"/>
            <p:cNvSpPr/>
            <p:nvPr/>
          </p:nvSpPr>
          <p:spPr>
            <a:xfrm>
              <a:off x="0" y="0"/>
              <a:ext cx="883920" cy="844296"/>
            </a:xfrm>
            <a:custGeom>
              <a:avLst/>
              <a:gdLst/>
              <a:ahLst/>
              <a:cxnLst/>
              <a:rect l="0" t="0" r="0" b="0"/>
              <a:pathLst>
                <a:path w="1392" h="1329">
                  <a:moveTo>
                    <a:pt x="9" y="664"/>
                  </a:moveTo>
                  <a:cubicBezTo>
                    <a:pt x="9" y="303"/>
                    <a:pt x="317" y="9"/>
                    <a:pt x="696" y="9"/>
                  </a:cubicBezTo>
                  <a:cubicBezTo>
                    <a:pt x="1075" y="9"/>
                    <a:pt x="1382" y="303"/>
                    <a:pt x="1382" y="664"/>
                  </a:cubicBezTo>
                  <a:cubicBezTo>
                    <a:pt x="1382" y="1026"/>
                    <a:pt x="1075" y="1320"/>
                    <a:pt x="696" y="1320"/>
                  </a:cubicBezTo>
                  <a:cubicBezTo>
                    <a:pt x="317" y="1320"/>
                    <a:pt x="9" y="1026"/>
                    <a:pt x="9" y="664"/>
                  </a:cubicBezTo>
                </a:path>
              </a:pathLst>
            </a:custGeom>
            <a:noFill/>
            <a:ln w="12192" cap="flat">
              <a:solidFill>
                <a:srgbClr val="DCDEE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group 58"/>
          <p:cNvGrpSpPr/>
          <p:nvPr/>
        </p:nvGrpSpPr>
        <p:grpSpPr>
          <a:xfrm rot="21600000">
            <a:off x="7949184" y="2310383"/>
            <a:ext cx="883918" cy="844296"/>
            <a:chOff x="0" y="0"/>
            <a:chExt cx="883918" cy="844296"/>
          </a:xfrm>
        </p:grpSpPr>
        <p:grpSp>
          <p:nvGrpSpPr>
            <p:cNvPr id="60" name="group 60"/>
            <p:cNvGrpSpPr/>
            <p:nvPr/>
          </p:nvGrpSpPr>
          <p:grpSpPr>
            <a:xfrm rot="21600000">
              <a:off x="0" y="0"/>
              <a:ext cx="883918" cy="844296"/>
              <a:chOff x="0" y="0"/>
              <a:chExt cx="883918" cy="844296"/>
            </a:xfrm>
          </p:grpSpPr>
          <p:sp>
            <p:nvSpPr>
              <p:cNvPr id="858" name="path 858"/>
              <p:cNvSpPr/>
              <p:nvPr/>
            </p:nvSpPr>
            <p:spPr>
              <a:xfrm>
                <a:off x="6095" y="6096"/>
                <a:ext cx="871727" cy="832104"/>
              </a:xfrm>
              <a:custGeom>
                <a:avLst/>
                <a:gdLst/>
                <a:ahLst/>
                <a:cxnLst/>
                <a:rect l="0" t="0" r="0" b="0"/>
                <a:pathLst>
                  <a:path w="1372" h="1310">
                    <a:moveTo>
                      <a:pt x="0" y="655"/>
                    </a:moveTo>
                    <a:cubicBezTo>
                      <a:pt x="0" y="293"/>
                      <a:pt x="307" y="0"/>
                      <a:pt x="686" y="0"/>
                    </a:cubicBezTo>
                    <a:cubicBezTo>
                      <a:pt x="1065" y="0"/>
                      <a:pt x="1372" y="293"/>
                      <a:pt x="1372" y="655"/>
                    </a:cubicBezTo>
                    <a:cubicBezTo>
                      <a:pt x="1372" y="1017"/>
                      <a:pt x="1065" y="1310"/>
                      <a:pt x="686" y="1310"/>
                    </a:cubicBezTo>
                    <a:cubicBezTo>
                      <a:pt x="307" y="1310"/>
                      <a:pt x="0" y="1017"/>
                      <a:pt x="0" y="655"/>
                    </a:cubicBezTo>
                  </a:path>
                </a:pathLst>
              </a:custGeom>
              <a:solidFill>
                <a:srgbClr val="E53B4A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0" name="path 860"/>
              <p:cNvSpPr/>
              <p:nvPr/>
            </p:nvSpPr>
            <p:spPr>
              <a:xfrm>
                <a:off x="0" y="0"/>
                <a:ext cx="883918" cy="844296"/>
              </a:xfrm>
              <a:custGeom>
                <a:avLst/>
                <a:gdLst/>
                <a:ahLst/>
                <a:cxnLst/>
                <a:rect l="0" t="0" r="0" b="0"/>
                <a:pathLst>
                  <a:path w="1391" h="1329">
                    <a:moveTo>
                      <a:pt x="9" y="664"/>
                    </a:moveTo>
                    <a:cubicBezTo>
                      <a:pt x="9" y="303"/>
                      <a:pt x="316" y="9"/>
                      <a:pt x="695" y="9"/>
                    </a:cubicBezTo>
                    <a:cubicBezTo>
                      <a:pt x="1074" y="9"/>
                      <a:pt x="1382" y="303"/>
                      <a:pt x="1382" y="664"/>
                    </a:cubicBezTo>
                    <a:cubicBezTo>
                      <a:pt x="1382" y="1026"/>
                      <a:pt x="1074" y="1320"/>
                      <a:pt x="695" y="1320"/>
                    </a:cubicBezTo>
                    <a:cubicBezTo>
                      <a:pt x="316" y="1320"/>
                      <a:pt x="9" y="1026"/>
                      <a:pt x="9" y="664"/>
                    </a:cubicBezTo>
                  </a:path>
                </a:pathLst>
              </a:custGeom>
              <a:noFill/>
              <a:ln w="12192" cap="flat">
                <a:solidFill>
                  <a:srgbClr val="DCDEE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2" name="textbox 862"/>
            <p:cNvSpPr/>
            <p:nvPr/>
          </p:nvSpPr>
          <p:spPr>
            <a:xfrm>
              <a:off x="-12700" y="-12700"/>
              <a:ext cx="909319" cy="8699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69240" algn="l" rtl="0" eaLnBrk="0">
                <a:lnSpc>
                  <a:spcPct val="89000"/>
                </a:lnSpc>
              </a:pPr>
              <a:r>
                <a:rPr sz="16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团队</a:t>
              </a:r>
              <a:endPara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55270" algn="l" rtl="0" eaLnBrk="0">
                <a:lnSpc>
                  <a:spcPct val="89000"/>
                </a:lnSpc>
                <a:spcBef>
                  <a:spcPts val="210"/>
                </a:spcBef>
              </a:pPr>
              <a:r>
                <a:rPr sz="16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成员</a:t>
              </a:r>
              <a:endPara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864" name="picture 86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866" name="textbox 866"/>
          <p:cNvSpPr/>
          <p:nvPr/>
        </p:nvSpPr>
        <p:spPr>
          <a:xfrm>
            <a:off x="611840" y="479330"/>
            <a:ext cx="2288539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角色化-团队成员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8" name="textbox 868"/>
          <p:cNvSpPr/>
          <p:nvPr/>
        </p:nvSpPr>
        <p:spPr>
          <a:xfrm>
            <a:off x="9922792" y="2287612"/>
            <a:ext cx="1149350" cy="5340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拆分任务；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任务反馈；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70" name="picture 87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9935492" y="2626540"/>
            <a:ext cx="126223" cy="115616"/>
          </a:xfrm>
          <a:prstGeom prst="rect">
            <a:avLst/>
          </a:prstGeom>
        </p:spPr>
      </p:pic>
      <p:pic>
        <p:nvPicPr>
          <p:cNvPr id="872" name="picture 87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9935492" y="2306499"/>
            <a:ext cx="126223" cy="115616"/>
          </a:xfrm>
          <a:prstGeom prst="rect">
            <a:avLst/>
          </a:prstGeom>
        </p:spPr>
      </p:pic>
      <p:pic>
        <p:nvPicPr>
          <p:cNvPr id="874" name="picture 87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876" name="textbox 876"/>
          <p:cNvSpPr/>
          <p:nvPr/>
        </p:nvSpPr>
        <p:spPr>
          <a:xfrm>
            <a:off x="3691692" y="2390438"/>
            <a:ext cx="433705" cy="4724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75" algn="l" rtl="0" eaLnBrk="0">
              <a:lnSpc>
                <a:spcPct val="86000"/>
              </a:lnSpc>
              <a:spcBef>
                <a:spcPts val="150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经理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8" name="path 878"/>
          <p:cNvSpPr/>
          <p:nvPr/>
        </p:nvSpPr>
        <p:spPr>
          <a:xfrm>
            <a:off x="1021080" y="4800600"/>
            <a:ext cx="2448305" cy="6096"/>
          </a:xfrm>
          <a:custGeom>
            <a:avLst/>
            <a:gdLst/>
            <a:ahLst/>
            <a:cxnLst/>
            <a:rect l="0" t="0" r="0" b="0"/>
            <a:pathLst>
              <a:path w="3855" h="9">
                <a:moveTo>
                  <a:pt x="0" y="4"/>
                </a:moveTo>
                <a:lnTo>
                  <a:pt x="3855" y="4"/>
                </a:lnTo>
              </a:path>
            </a:pathLst>
          </a:custGeom>
          <a:noFill/>
          <a:ln w="6096" cap="flat">
            <a:solidFill>
              <a:srgbClr val="CCCCCC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0" name="path 880"/>
          <p:cNvSpPr/>
          <p:nvPr/>
        </p:nvSpPr>
        <p:spPr>
          <a:xfrm>
            <a:off x="8589264" y="4712207"/>
            <a:ext cx="2448305" cy="6096"/>
          </a:xfrm>
          <a:custGeom>
            <a:avLst/>
            <a:gdLst/>
            <a:ahLst/>
            <a:cxnLst/>
            <a:rect l="0" t="0" r="0" b="0"/>
            <a:pathLst>
              <a:path w="3855" h="9">
                <a:moveTo>
                  <a:pt x="0" y="4"/>
                </a:moveTo>
                <a:lnTo>
                  <a:pt x="3855" y="4"/>
                </a:lnTo>
              </a:path>
            </a:pathLst>
          </a:custGeom>
          <a:noFill/>
          <a:ln w="6096" cap="flat">
            <a:solidFill>
              <a:srgbClr val="CCCCCC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2" name="path 882"/>
          <p:cNvSpPr/>
          <p:nvPr/>
        </p:nvSpPr>
        <p:spPr>
          <a:xfrm>
            <a:off x="1106423" y="3044952"/>
            <a:ext cx="2448305" cy="6095"/>
          </a:xfrm>
          <a:custGeom>
            <a:avLst/>
            <a:gdLst/>
            <a:ahLst/>
            <a:cxnLst/>
            <a:rect l="0" t="0" r="0" b="0"/>
            <a:pathLst>
              <a:path w="3855" h="9">
                <a:moveTo>
                  <a:pt x="0" y="4"/>
                </a:moveTo>
                <a:lnTo>
                  <a:pt x="3855" y="4"/>
                </a:lnTo>
              </a:path>
            </a:pathLst>
          </a:custGeom>
          <a:noFill/>
          <a:ln w="6096" cap="flat">
            <a:solidFill>
              <a:srgbClr val="CCCCCC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4" name="path 884"/>
          <p:cNvSpPr/>
          <p:nvPr/>
        </p:nvSpPr>
        <p:spPr>
          <a:xfrm>
            <a:off x="8589264" y="3044952"/>
            <a:ext cx="2448305" cy="6095"/>
          </a:xfrm>
          <a:custGeom>
            <a:avLst/>
            <a:gdLst/>
            <a:ahLst/>
            <a:cxnLst/>
            <a:rect l="0" t="0" r="0" b="0"/>
            <a:pathLst>
              <a:path w="3855" h="9">
                <a:moveTo>
                  <a:pt x="0" y="4"/>
                </a:moveTo>
                <a:lnTo>
                  <a:pt x="3855" y="4"/>
                </a:lnTo>
              </a:path>
            </a:pathLst>
          </a:custGeom>
          <a:noFill/>
          <a:ln w="6096" cap="flat">
            <a:solidFill>
              <a:srgbClr val="CCCCCC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7998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4706467" y="1700892"/>
            <a:ext cx="5996304" cy="40684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5500" b="1" kern="0" spc="30" baseline="-700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sz="3500" b="1" kern="0" spc="3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3600" b="1" kern="0" spc="30" baseline="4000" dirty="0">
                <a:solidFill>
                  <a:srgbClr val="FF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总体概述与核心价值</a:t>
            </a:r>
            <a:endParaRPr sz="3600" baseline="40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974725" algn="l" rtl="0" eaLnBrk="0">
              <a:lnSpc>
                <a:spcPct val="89000"/>
              </a:lnSpc>
              <a:spcBef>
                <a:spcPts val="1105"/>
              </a:spcBef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总体业务蓝图、应用架构、核心价值</a:t>
            </a:r>
            <a:endParaRPr sz="24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l" rtl="0" eaLnBrk="0">
              <a:lnSpc>
                <a:spcPct val="14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1080"/>
              </a:spcBef>
            </a:pPr>
            <a:r>
              <a:rPr sz="5500" b="1" kern="0" spc="30" baseline="-400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r>
              <a:rPr sz="3500" b="1" kern="0" spc="3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3600" b="1" kern="0" spc="30" baseline="3000" dirty="0">
                <a:solidFill>
                  <a:srgbClr val="FF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应用场景与关键特性</a:t>
            </a:r>
            <a:r>
              <a:rPr sz="2300" kern="0" spc="0" dirty="0">
                <a:solidFill>
                  <a:srgbClr val="FF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                        </a:t>
            </a:r>
            <a:endParaRPr sz="23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974090" algn="l" rtl="0" eaLnBrk="0">
              <a:lnSpc>
                <a:spcPct val="88000"/>
              </a:lnSpc>
              <a:spcBef>
                <a:spcPts val="1100"/>
              </a:spcBef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各模块应用场景与特性</a:t>
            </a:r>
            <a:endParaRPr sz="24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1075"/>
              </a:spcBef>
            </a:pPr>
            <a:r>
              <a:rPr sz="5500" b="1" kern="0" spc="30" baseline="-700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r>
              <a:rPr sz="3500" b="1" kern="0" spc="3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3600" b="1" kern="0" spc="30" baseline="4000" dirty="0">
                <a:solidFill>
                  <a:srgbClr val="FF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解决方案与客户案例</a:t>
            </a:r>
            <a:endParaRPr sz="3600" baseline="40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2185" algn="l" rtl="0" eaLnBrk="0">
              <a:lnSpc>
                <a:spcPct val="88000"/>
              </a:lnSpc>
              <a:spcBef>
                <a:spcPts val="5"/>
              </a:spcBef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产品融合解决方案介绍</a:t>
            </a:r>
            <a:endParaRPr sz="24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585452" y="2739129"/>
            <a:ext cx="83566" cy="894395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1678142" y="1684496"/>
            <a:ext cx="1355725" cy="1034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ct val="91000"/>
              </a:lnSpc>
            </a:pPr>
            <a:r>
              <a:rPr sz="4300" b="1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sz="4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1900" b="1" kern="0" spc="170" dirty="0">
                <a:solidFill>
                  <a:srgbClr val="404040">
                    <a:alpha val="10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CONTENT</a:t>
            </a:r>
            <a:endParaRPr sz="1900" dirty="0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17264" y="1768193"/>
            <a:ext cx="97535" cy="10903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639872" y="3087653"/>
            <a:ext cx="87477" cy="103579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130592" y="3647834"/>
            <a:ext cx="78778" cy="9254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picture 8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78794" y="1449249"/>
            <a:ext cx="891629" cy="4499757"/>
          </a:xfrm>
          <a:prstGeom prst="rect">
            <a:avLst/>
          </a:prstGeom>
        </p:spPr>
      </p:pic>
      <p:pic>
        <p:nvPicPr>
          <p:cNvPr id="888" name="picture 8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68551" y="1438528"/>
            <a:ext cx="859535" cy="4468609"/>
          </a:xfrm>
          <a:prstGeom prst="rect">
            <a:avLst/>
          </a:prstGeom>
        </p:spPr>
      </p:pic>
      <p:pic>
        <p:nvPicPr>
          <p:cNvPr id="890" name="picture 8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89431" y="1258824"/>
            <a:ext cx="1099360" cy="1080954"/>
          </a:xfrm>
          <a:prstGeom prst="rect">
            <a:avLst/>
          </a:prstGeom>
        </p:spPr>
      </p:pic>
      <p:sp>
        <p:nvSpPr>
          <p:cNvPr id="892" name="textbox 892"/>
          <p:cNvSpPr/>
          <p:nvPr/>
        </p:nvSpPr>
        <p:spPr>
          <a:xfrm>
            <a:off x="2687333" y="1348530"/>
            <a:ext cx="8810625" cy="8610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95"/>
              </a:lnSpc>
            </a:pPr>
            <a:r>
              <a:rPr sz="2400" b="1" kern="0" spc="20" baseline="-1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sz="15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10" baseline="17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合同立项</a:t>
            </a:r>
            <a:endParaRPr sz="2400" baseline="17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5000"/>
              </a:lnSpc>
              <a:spcBef>
                <a:spcPts val="275"/>
              </a:spcBef>
            </a:pPr>
            <a:r>
              <a:rPr sz="1300" kern="0" spc="10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立项时，已签署合同（合同已在合同系统中审批通过）。在</a:t>
            </a:r>
            <a:r>
              <a:rPr sz="1300" kern="0" spc="9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项目管理系统中通过关联实施、运维类合同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15975" algn="l" rtl="0" eaLnBrk="0">
              <a:lnSpc>
                <a:spcPts val="2425"/>
              </a:lnSpc>
            </a:pPr>
            <a:r>
              <a:rPr sz="1300" kern="0" spc="7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进行立项申请</a:t>
            </a:r>
            <a:r>
              <a:rPr sz="1600" kern="0" spc="7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4" name="textbox 894"/>
          <p:cNvSpPr/>
          <p:nvPr/>
        </p:nvSpPr>
        <p:spPr>
          <a:xfrm>
            <a:off x="3490330" y="3331248"/>
            <a:ext cx="7830819" cy="8528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910" algn="l" rtl="0" eaLnBrk="0">
              <a:lnSpc>
                <a:spcPct val="89000"/>
              </a:lnSpc>
            </a:pPr>
            <a:r>
              <a:rPr sz="1600" b="1" kern="0" spc="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未签订合同-提前立项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175" algn="l" rtl="0" eaLnBrk="0">
              <a:lnSpc>
                <a:spcPct val="136000"/>
              </a:lnSpc>
              <a:spcBef>
                <a:spcPts val="0"/>
              </a:spcBef>
            </a:pPr>
            <a:r>
              <a:rPr sz="1300" kern="0" spc="10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立项时，未签署合同，但已签署无合同进场备忘录（备忘录</a:t>
            </a:r>
            <a:r>
              <a:rPr sz="1300" kern="0" spc="9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已在合同系统中审批通过）。在项目管理</a:t>
            </a:r>
            <a:r>
              <a:rPr sz="1300" kern="0" spc="8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系统中通过关联无合同进场备忘录进行立项</a:t>
            </a:r>
            <a:r>
              <a:rPr sz="1300" kern="0" spc="7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申请。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6" name="textbox 896"/>
          <p:cNvSpPr/>
          <p:nvPr/>
        </p:nvSpPr>
        <p:spPr>
          <a:xfrm>
            <a:off x="3493513" y="5232565"/>
            <a:ext cx="4313554" cy="6521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6515" algn="l" rtl="0" eaLnBrk="0">
              <a:lnSpc>
                <a:spcPct val="89000"/>
              </a:lnSpc>
            </a:pPr>
            <a:r>
              <a:rPr sz="1600" b="1" kern="0" spc="-3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自主立项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7000"/>
              </a:lnSpc>
              <a:spcBef>
                <a:spcPts val="5"/>
              </a:spcBef>
            </a:pPr>
            <a:r>
              <a:rPr sz="1300" kern="0" spc="5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立项时，不依赖合同，需要部门分</a:t>
            </a:r>
            <a:r>
              <a:rPr sz="1300" kern="0" spc="4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300" kern="0" spc="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VP</a:t>
            </a:r>
            <a:r>
              <a:rPr sz="1300" kern="0" spc="4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特批才可立项</a:t>
            </a:r>
            <a:r>
              <a:rPr sz="1600" kern="0" spc="4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98" name="picture 8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pic>
        <p:nvPicPr>
          <p:cNvPr id="900" name="picture 9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189431" y="3331464"/>
            <a:ext cx="1099360" cy="1080954"/>
          </a:xfrm>
          <a:prstGeom prst="rect">
            <a:avLst/>
          </a:prstGeom>
        </p:spPr>
      </p:pic>
      <p:grpSp>
        <p:nvGrpSpPr>
          <p:cNvPr id="62" name="group 62"/>
          <p:cNvGrpSpPr/>
          <p:nvPr/>
        </p:nvGrpSpPr>
        <p:grpSpPr>
          <a:xfrm rot="21600000">
            <a:off x="2189431" y="5291328"/>
            <a:ext cx="1099360" cy="1080916"/>
            <a:chOff x="0" y="0"/>
            <a:chExt cx="1099360" cy="1080916"/>
          </a:xfrm>
        </p:grpSpPr>
        <p:pic>
          <p:nvPicPr>
            <p:cNvPr id="902" name="picture 9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099360" cy="1080916"/>
            </a:xfrm>
            <a:prstGeom prst="rect">
              <a:avLst/>
            </a:prstGeom>
          </p:spPr>
        </p:pic>
        <p:sp>
          <p:nvSpPr>
            <p:cNvPr id="904" name="textbox 904"/>
            <p:cNvSpPr/>
            <p:nvPr/>
          </p:nvSpPr>
          <p:spPr>
            <a:xfrm>
              <a:off x="-12700" y="-12700"/>
              <a:ext cx="1125219" cy="11068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23240" algn="l" rtl="0" eaLnBrk="0">
                <a:lnSpc>
                  <a:spcPct val="89000"/>
                </a:lnSpc>
              </a:pPr>
              <a:r>
                <a:rPr sz="1600" b="1" kern="0" spc="-30" dirty="0">
                  <a:solidFill>
                    <a:srgbClr val="0D0D0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</a:t>
              </a:r>
              <a:endPara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906" name="textbox 906"/>
          <p:cNvSpPr/>
          <p:nvPr/>
        </p:nvSpPr>
        <p:spPr>
          <a:xfrm>
            <a:off x="610619" y="479330"/>
            <a:ext cx="3569334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400" b="1" kern="0" spc="-1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场景化-项目立项（1/12）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4" name="group 64"/>
          <p:cNvGrpSpPr/>
          <p:nvPr/>
        </p:nvGrpSpPr>
        <p:grpSpPr>
          <a:xfrm rot="21600000">
            <a:off x="144495" y="3227832"/>
            <a:ext cx="1059464" cy="1054264"/>
            <a:chOff x="0" y="0"/>
            <a:chExt cx="1059464" cy="1054264"/>
          </a:xfrm>
        </p:grpSpPr>
        <p:pic>
          <p:nvPicPr>
            <p:cNvPr id="908" name="picture 90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059464" cy="1054264"/>
            </a:xfrm>
            <a:prstGeom prst="rect">
              <a:avLst/>
            </a:prstGeom>
          </p:spPr>
        </p:pic>
        <p:sp>
          <p:nvSpPr>
            <p:cNvPr id="910" name="textbox 910"/>
            <p:cNvSpPr/>
            <p:nvPr/>
          </p:nvSpPr>
          <p:spPr>
            <a:xfrm>
              <a:off x="-12700" y="-12700"/>
              <a:ext cx="1085214" cy="10801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3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41630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16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立项</a:t>
              </a:r>
              <a:endPara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912" name="rect 912"/>
          <p:cNvSpPr/>
          <p:nvPr/>
        </p:nvSpPr>
        <p:spPr>
          <a:xfrm>
            <a:off x="3529583" y="4328159"/>
            <a:ext cx="1240536" cy="478535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14" name="rect 914"/>
          <p:cNvSpPr/>
          <p:nvPr/>
        </p:nvSpPr>
        <p:spPr>
          <a:xfrm>
            <a:off x="5455920" y="4328159"/>
            <a:ext cx="1240536" cy="478535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16" name="textbox 916"/>
          <p:cNvSpPr/>
          <p:nvPr/>
        </p:nvSpPr>
        <p:spPr>
          <a:xfrm>
            <a:off x="3516883" y="4463332"/>
            <a:ext cx="3876675" cy="243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tabLst>
                <a:tab pos="158750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CRM-商机        </a:t>
            </a: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提前立项    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18" name="picture 9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669556" y="4497323"/>
            <a:ext cx="684148" cy="76200"/>
          </a:xfrm>
          <a:prstGeom prst="rect">
            <a:avLst/>
          </a:prstGeom>
        </p:spPr>
      </p:pic>
      <p:pic>
        <p:nvPicPr>
          <p:cNvPr id="920" name="picture 9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775403" y="4527804"/>
            <a:ext cx="684148" cy="76200"/>
          </a:xfrm>
          <a:prstGeom prst="rect">
            <a:avLst/>
          </a:prstGeom>
        </p:spPr>
      </p:pic>
      <p:pic>
        <p:nvPicPr>
          <p:cNvPr id="922" name="picture 9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924" name="textbox 924"/>
          <p:cNvSpPr/>
          <p:nvPr/>
        </p:nvSpPr>
        <p:spPr>
          <a:xfrm>
            <a:off x="7382256" y="2316479"/>
            <a:ext cx="1240789" cy="4787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9735" algn="l" rtl="0" eaLnBrk="0">
              <a:lnSpc>
                <a:spcPct val="89000"/>
              </a:lnSpc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" name="textbox 926"/>
          <p:cNvSpPr/>
          <p:nvPr/>
        </p:nvSpPr>
        <p:spPr>
          <a:xfrm>
            <a:off x="5404103" y="5949696"/>
            <a:ext cx="1240789" cy="4787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9100" algn="l" rtl="0" eaLnBrk="0">
              <a:lnSpc>
                <a:spcPct val="89000"/>
              </a:lnSpc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8" name="textbox 928"/>
          <p:cNvSpPr/>
          <p:nvPr/>
        </p:nvSpPr>
        <p:spPr>
          <a:xfrm>
            <a:off x="7382256" y="4297679"/>
            <a:ext cx="1240789" cy="478790"/>
          </a:xfrm>
          <a:prstGeom prst="rect">
            <a:avLst/>
          </a:prstGeom>
          <a:solidFill>
            <a:srgbClr val="C00000">
              <a:alpha val="95294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9735" algn="l" rtl="0" eaLnBrk="0">
              <a:lnSpc>
                <a:spcPct val="89000"/>
              </a:lnSpc>
              <a:spcBef>
                <a:spcPts val="5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30" name="textbox 930"/>
          <p:cNvSpPr/>
          <p:nvPr/>
        </p:nvSpPr>
        <p:spPr>
          <a:xfrm>
            <a:off x="3477767" y="5980176"/>
            <a:ext cx="1240789" cy="478790"/>
          </a:xfrm>
          <a:prstGeom prst="rect">
            <a:avLst/>
          </a:prstGeom>
          <a:solidFill>
            <a:srgbClr val="C00000">
              <a:alpha val="9764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22910" algn="l" rtl="0" eaLnBrk="0">
              <a:lnSpc>
                <a:spcPct val="89000"/>
              </a:lnSpc>
            </a:pP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立项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32" name="textbox 932"/>
          <p:cNvSpPr/>
          <p:nvPr/>
        </p:nvSpPr>
        <p:spPr>
          <a:xfrm>
            <a:off x="3529583" y="2350008"/>
            <a:ext cx="1240789" cy="475615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265" algn="l" rtl="0" eaLnBrk="0">
              <a:lnSpc>
                <a:spcPct val="89000"/>
              </a:lnSpc>
              <a:spcBef>
                <a:spcPts val="0"/>
              </a:spcBef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销售合同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34" name="textbox 934"/>
          <p:cNvSpPr/>
          <p:nvPr/>
        </p:nvSpPr>
        <p:spPr>
          <a:xfrm>
            <a:off x="5455920" y="2350008"/>
            <a:ext cx="1240789" cy="475615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0" algn="l" rtl="0" eaLnBrk="0">
              <a:lnSpc>
                <a:spcPct val="89000"/>
              </a:lnSpc>
              <a:spcBef>
                <a:spcPts val="0"/>
              </a:spcBef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合同立项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36" name="picture 9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pic>
        <p:nvPicPr>
          <p:cNvPr id="938" name="picture 9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2499360" y="4937759"/>
            <a:ext cx="2694432" cy="79248"/>
          </a:xfrm>
          <a:prstGeom prst="rect">
            <a:avLst/>
          </a:prstGeom>
        </p:spPr>
      </p:pic>
      <p:pic>
        <p:nvPicPr>
          <p:cNvPr id="940" name="picture 9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2499360" y="3005328"/>
            <a:ext cx="2694432" cy="79247"/>
          </a:xfrm>
          <a:prstGeom prst="rect">
            <a:avLst/>
          </a:prstGeom>
        </p:spPr>
      </p:pic>
      <p:sp>
        <p:nvSpPr>
          <p:cNvPr id="942" name="textbox 942"/>
          <p:cNvSpPr/>
          <p:nvPr/>
        </p:nvSpPr>
        <p:spPr>
          <a:xfrm>
            <a:off x="2687333" y="3509302"/>
            <a:ext cx="269240" cy="2432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kern="0" spc="-3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44" name="picture 9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770120" y="2549651"/>
            <a:ext cx="684148" cy="76200"/>
          </a:xfrm>
          <a:prstGeom prst="rect">
            <a:avLst/>
          </a:prstGeom>
        </p:spPr>
      </p:pic>
      <p:pic>
        <p:nvPicPr>
          <p:cNvPr id="946" name="picture 9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718303" y="6152388"/>
            <a:ext cx="684148" cy="76200"/>
          </a:xfrm>
          <a:prstGeom prst="rect">
            <a:avLst/>
          </a:prstGeom>
        </p:spPr>
      </p:pic>
      <p:pic>
        <p:nvPicPr>
          <p:cNvPr id="948" name="picture 9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6696456" y="2519171"/>
            <a:ext cx="684148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picture 9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952" name="textbox 952"/>
          <p:cNvSpPr/>
          <p:nvPr/>
        </p:nvSpPr>
        <p:spPr>
          <a:xfrm>
            <a:off x="0" y="5026152"/>
            <a:ext cx="12192000" cy="1831975"/>
          </a:xfrm>
          <a:prstGeom prst="rect">
            <a:avLst/>
          </a:prstGeom>
          <a:solidFill>
            <a:srgbClr val="D9D9D9">
              <a:alpha val="4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2710" algn="l" rtl="0" eaLnBrk="0">
              <a:lnSpc>
                <a:spcPct val="89000"/>
              </a:lnSpc>
              <a:spcBef>
                <a:spcPts val="0"/>
              </a:spcBef>
            </a:pP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项目立项包含项目策</a:t>
            </a:r>
            <a:r>
              <a:rPr sz="16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划，项目策划包含项目范围、预算、执行计划、物资计划等相关；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2235" algn="l" rtl="0" eaLnBrk="0">
              <a:lnSpc>
                <a:spcPct val="89000"/>
              </a:lnSpc>
              <a:spcBef>
                <a:spcPts val="490"/>
              </a:spcBef>
            </a:pPr>
            <a:r>
              <a:rPr sz="1600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6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6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立项前可设定不同类型的模板</a:t>
            </a:r>
            <a:r>
              <a:rPr sz="16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2235" algn="l" rtl="0" eaLnBrk="0">
              <a:lnSpc>
                <a:spcPct val="89000"/>
              </a:lnSpc>
              <a:spcBef>
                <a:spcPts val="210"/>
              </a:spcBef>
            </a:pPr>
            <a:r>
              <a:rPr sz="16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6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6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模板可定义立项的项目策划包含服务范围；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2235" algn="l" rtl="0" eaLnBrk="0">
              <a:lnSpc>
                <a:spcPct val="89000"/>
              </a:lnSpc>
              <a:spcBef>
                <a:spcPts val="210"/>
              </a:spcBef>
            </a:pP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6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项目立项后可生成对应项目服务；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4" name="textbox 954"/>
          <p:cNvSpPr/>
          <p:nvPr/>
        </p:nvSpPr>
        <p:spPr>
          <a:xfrm>
            <a:off x="610619" y="479330"/>
            <a:ext cx="3569334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400" b="1" kern="0" spc="-1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场景化-项目策划（2/12）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56" name="picture 9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9663" y="3505200"/>
            <a:ext cx="941832" cy="941831"/>
          </a:xfrm>
          <a:prstGeom prst="rect">
            <a:avLst/>
          </a:prstGeom>
        </p:spPr>
      </p:pic>
      <p:grpSp>
        <p:nvGrpSpPr>
          <p:cNvPr id="66" name="group 66"/>
          <p:cNvGrpSpPr/>
          <p:nvPr/>
        </p:nvGrpSpPr>
        <p:grpSpPr>
          <a:xfrm rot="21600000">
            <a:off x="10838688" y="3505200"/>
            <a:ext cx="938783" cy="941831"/>
            <a:chOff x="0" y="0"/>
            <a:chExt cx="938783" cy="941831"/>
          </a:xfrm>
        </p:grpSpPr>
        <p:sp>
          <p:nvSpPr>
            <p:cNvPr id="958" name="path 958"/>
            <p:cNvSpPr/>
            <p:nvPr/>
          </p:nvSpPr>
          <p:spPr>
            <a:xfrm>
              <a:off x="0" y="0"/>
              <a:ext cx="938783" cy="941831"/>
            </a:xfrm>
            <a:custGeom>
              <a:avLst/>
              <a:gdLst/>
              <a:ahLst/>
              <a:cxnLst/>
              <a:rect l="0" t="0" r="0" b="0"/>
              <a:pathLst>
                <a:path w="1478" h="1483">
                  <a:moveTo>
                    <a:pt x="9" y="741"/>
                  </a:moveTo>
                  <a:cubicBezTo>
                    <a:pt x="9" y="337"/>
                    <a:pt x="336" y="9"/>
                    <a:pt x="739" y="9"/>
                  </a:cubicBezTo>
                  <a:cubicBezTo>
                    <a:pt x="1142" y="9"/>
                    <a:pt x="1468" y="337"/>
                    <a:pt x="1468" y="741"/>
                  </a:cubicBezTo>
                  <a:cubicBezTo>
                    <a:pt x="1468" y="1145"/>
                    <a:pt x="1142" y="1473"/>
                    <a:pt x="739" y="1473"/>
                  </a:cubicBezTo>
                  <a:cubicBezTo>
                    <a:pt x="336" y="1473"/>
                    <a:pt x="9" y="1145"/>
                    <a:pt x="9" y="741"/>
                  </a:cubicBezTo>
                </a:path>
              </a:pathLst>
            </a:custGeom>
            <a:noFill/>
            <a:ln w="12192" cap="flat">
              <a:solidFill>
                <a:srgbClr val="BFBFB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60" name="path 960"/>
            <p:cNvSpPr/>
            <p:nvPr/>
          </p:nvSpPr>
          <p:spPr>
            <a:xfrm>
              <a:off x="310895" y="329183"/>
              <a:ext cx="316992" cy="316992"/>
            </a:xfrm>
            <a:custGeom>
              <a:avLst/>
              <a:gdLst/>
              <a:ahLst/>
              <a:cxnLst/>
              <a:rect l="0" t="0" r="0" b="0"/>
              <a:pathLst>
                <a:path w="499" h="499">
                  <a:moveTo>
                    <a:pt x="0" y="499"/>
                  </a:moveTo>
                  <a:lnTo>
                    <a:pt x="499" y="499"/>
                  </a:lnTo>
                  <a:lnTo>
                    <a:pt x="499" y="0"/>
                  </a:lnTo>
                  <a:lnTo>
                    <a:pt x="0" y="0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BFBFB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962" name="picture 9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964" name="textbox 964"/>
          <p:cNvSpPr/>
          <p:nvPr/>
        </p:nvSpPr>
        <p:spPr>
          <a:xfrm>
            <a:off x="2098011" y="4269193"/>
            <a:ext cx="1504950" cy="491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-3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3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指定关键角色；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-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3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创建项目团队；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6" name="textbox 966"/>
          <p:cNvSpPr/>
          <p:nvPr/>
        </p:nvSpPr>
        <p:spPr>
          <a:xfrm>
            <a:off x="7347625" y="3579667"/>
            <a:ext cx="2827654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900"/>
              </a:lnSpc>
            </a:pPr>
            <a:r>
              <a:rPr sz="2400" kern="0" spc="40" baseline="30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进度策划</a:t>
            </a:r>
            <a:r>
              <a:rPr sz="15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</a:t>
            </a:r>
            <a:r>
              <a:rPr sz="2400" kern="0" spc="40" baseline="-10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成果策划</a:t>
            </a:r>
            <a:endParaRPr sz="2400" baseline="-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8" name="textbox 968"/>
          <p:cNvSpPr/>
          <p:nvPr/>
        </p:nvSpPr>
        <p:spPr>
          <a:xfrm>
            <a:off x="3080075" y="3603162"/>
            <a:ext cx="2830829" cy="261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6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团队创建</a:t>
            </a:r>
            <a:r>
              <a:rPr sz="16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sz="16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收支策划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0" name="textbox 970"/>
          <p:cNvSpPr/>
          <p:nvPr/>
        </p:nvSpPr>
        <p:spPr>
          <a:xfrm>
            <a:off x="6648929" y="4269193"/>
            <a:ext cx="1327785" cy="491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6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300" kern="0" spc="8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WBS</a:t>
            </a:r>
            <a:r>
              <a:rPr sz="13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-4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300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里程碑进度；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2" name="textbox 972"/>
          <p:cNvSpPr/>
          <p:nvPr/>
        </p:nvSpPr>
        <p:spPr>
          <a:xfrm>
            <a:off x="4372327" y="4310595"/>
            <a:ext cx="1151255" cy="491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-9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300" kern="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13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收益分析；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1300" kern="0" spc="-4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300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预算编制；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74" name="picture 9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165336" y="2596890"/>
            <a:ext cx="8254" cy="1238260"/>
          </a:xfrm>
          <a:prstGeom prst="rect">
            <a:avLst/>
          </a:prstGeom>
        </p:spPr>
      </p:pic>
      <p:pic>
        <p:nvPicPr>
          <p:cNvPr id="976" name="picture 9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915431" y="2347880"/>
            <a:ext cx="563784" cy="800957"/>
          </a:xfrm>
          <a:prstGeom prst="rect">
            <a:avLst/>
          </a:prstGeom>
        </p:spPr>
      </p:pic>
      <p:sp>
        <p:nvSpPr>
          <p:cNvPr id="978" name="path 978"/>
          <p:cNvSpPr/>
          <p:nvPr/>
        </p:nvSpPr>
        <p:spPr>
          <a:xfrm>
            <a:off x="1295400" y="3968496"/>
            <a:ext cx="9548621" cy="12191"/>
          </a:xfrm>
          <a:custGeom>
            <a:avLst/>
            <a:gdLst/>
            <a:ahLst/>
            <a:cxnLst/>
            <a:rect l="0" t="0" r="0" b="0"/>
            <a:pathLst>
              <a:path w="15037" h="19">
                <a:moveTo>
                  <a:pt x="0" y="9"/>
                </a:moveTo>
                <a:lnTo>
                  <a:pt x="15037" y="9"/>
                </a:lnTo>
              </a:path>
            </a:pathLst>
          </a:custGeom>
          <a:noFill/>
          <a:ln w="12192" cap="flat">
            <a:solidFill>
              <a:srgbClr val="BFBFBF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80" name="path 980"/>
          <p:cNvSpPr/>
          <p:nvPr/>
        </p:nvSpPr>
        <p:spPr>
          <a:xfrm>
            <a:off x="4760975" y="3880104"/>
            <a:ext cx="277368" cy="277367"/>
          </a:xfrm>
          <a:custGeom>
            <a:avLst/>
            <a:gdLst/>
            <a:ahLst/>
            <a:cxnLst/>
            <a:rect l="0" t="0" r="0" b="0"/>
            <a:pathLst>
              <a:path w="436" h="436">
                <a:moveTo>
                  <a:pt x="0" y="218"/>
                </a:moveTo>
                <a:cubicBezTo>
                  <a:pt x="0" y="97"/>
                  <a:pt x="97" y="0"/>
                  <a:pt x="218" y="0"/>
                </a:cubicBezTo>
                <a:cubicBezTo>
                  <a:pt x="339" y="0"/>
                  <a:pt x="436" y="97"/>
                  <a:pt x="436" y="218"/>
                </a:cubicBezTo>
                <a:cubicBezTo>
                  <a:pt x="436" y="338"/>
                  <a:pt x="339" y="436"/>
                  <a:pt x="218" y="436"/>
                </a:cubicBezTo>
                <a:cubicBezTo>
                  <a:pt x="97" y="436"/>
                  <a:pt x="0" y="338"/>
                  <a:pt x="0" y="218"/>
                </a:cubicBezTo>
              </a:path>
            </a:pathLst>
          </a:custGeom>
          <a:solidFill>
            <a:srgbClr val="BFBFB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82" name="path 982"/>
          <p:cNvSpPr/>
          <p:nvPr/>
        </p:nvSpPr>
        <p:spPr>
          <a:xfrm>
            <a:off x="4907280" y="2596896"/>
            <a:ext cx="6095" cy="1516379"/>
          </a:xfrm>
          <a:custGeom>
            <a:avLst/>
            <a:gdLst/>
            <a:ahLst/>
            <a:cxnLst/>
            <a:rect l="0" t="0" r="0" b="0"/>
            <a:pathLst>
              <a:path w="9" h="2387">
                <a:moveTo>
                  <a:pt x="4" y="0"/>
                </a:moveTo>
                <a:lnTo>
                  <a:pt x="4" y="2387"/>
                </a:lnTo>
              </a:path>
            </a:pathLst>
          </a:custGeom>
          <a:noFill/>
          <a:ln w="6096" cap="flat">
            <a:solidFill>
              <a:srgbClr val="BFBFB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84" name="picture 9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44675" y="2533428"/>
            <a:ext cx="563784" cy="800956"/>
          </a:xfrm>
          <a:prstGeom prst="rect">
            <a:avLst/>
          </a:prstGeom>
        </p:spPr>
      </p:pic>
      <p:sp>
        <p:nvSpPr>
          <p:cNvPr id="986" name="path 986"/>
          <p:cNvSpPr/>
          <p:nvPr/>
        </p:nvSpPr>
        <p:spPr>
          <a:xfrm>
            <a:off x="2840736" y="3837432"/>
            <a:ext cx="277367" cy="277367"/>
          </a:xfrm>
          <a:custGeom>
            <a:avLst/>
            <a:gdLst/>
            <a:ahLst/>
            <a:cxnLst/>
            <a:rect l="0" t="0" r="0" b="0"/>
            <a:pathLst>
              <a:path w="436" h="436">
                <a:moveTo>
                  <a:pt x="0" y="218"/>
                </a:moveTo>
                <a:cubicBezTo>
                  <a:pt x="0" y="97"/>
                  <a:pt x="97" y="0"/>
                  <a:pt x="218" y="0"/>
                </a:cubicBezTo>
                <a:cubicBezTo>
                  <a:pt x="338" y="0"/>
                  <a:pt x="436" y="97"/>
                  <a:pt x="436" y="218"/>
                </a:cubicBezTo>
                <a:cubicBezTo>
                  <a:pt x="436" y="338"/>
                  <a:pt x="338" y="436"/>
                  <a:pt x="218" y="436"/>
                </a:cubicBezTo>
                <a:cubicBezTo>
                  <a:pt x="97" y="436"/>
                  <a:pt x="0" y="338"/>
                  <a:pt x="0" y="218"/>
                </a:cubicBezTo>
              </a:path>
            </a:pathLst>
          </a:custGeom>
          <a:solidFill>
            <a:srgbClr val="BFBFB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88" name="path 988"/>
          <p:cNvSpPr/>
          <p:nvPr/>
        </p:nvSpPr>
        <p:spPr>
          <a:xfrm>
            <a:off x="2962656" y="2014693"/>
            <a:ext cx="28447" cy="1979744"/>
          </a:xfrm>
          <a:custGeom>
            <a:avLst/>
            <a:gdLst/>
            <a:ahLst/>
            <a:cxnLst/>
            <a:rect l="0" t="0" r="0" b="0"/>
            <a:pathLst>
              <a:path w="44" h="3117">
                <a:moveTo>
                  <a:pt x="4" y="0"/>
                </a:moveTo>
                <a:lnTo>
                  <a:pt x="39" y="3117"/>
                </a:lnTo>
              </a:path>
            </a:pathLst>
          </a:custGeom>
          <a:noFill/>
          <a:ln w="6096" cap="flat">
            <a:solidFill>
              <a:srgbClr val="BFBFB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90" name="picture 9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683446" y="1272603"/>
            <a:ext cx="563784" cy="800925"/>
          </a:xfrm>
          <a:prstGeom prst="rect">
            <a:avLst/>
          </a:prstGeom>
        </p:spPr>
      </p:pic>
      <p:sp>
        <p:nvSpPr>
          <p:cNvPr id="992" name="path 992"/>
          <p:cNvSpPr/>
          <p:nvPr/>
        </p:nvSpPr>
        <p:spPr>
          <a:xfrm>
            <a:off x="7037831" y="3837432"/>
            <a:ext cx="277368" cy="277367"/>
          </a:xfrm>
          <a:custGeom>
            <a:avLst/>
            <a:gdLst/>
            <a:ahLst/>
            <a:cxnLst/>
            <a:rect l="0" t="0" r="0" b="0"/>
            <a:pathLst>
              <a:path w="436" h="436">
                <a:moveTo>
                  <a:pt x="0" y="218"/>
                </a:moveTo>
                <a:cubicBezTo>
                  <a:pt x="0" y="97"/>
                  <a:pt x="97" y="0"/>
                  <a:pt x="218" y="0"/>
                </a:cubicBezTo>
                <a:cubicBezTo>
                  <a:pt x="339" y="0"/>
                  <a:pt x="436" y="97"/>
                  <a:pt x="436" y="218"/>
                </a:cubicBezTo>
                <a:cubicBezTo>
                  <a:pt x="436" y="338"/>
                  <a:pt x="339" y="436"/>
                  <a:pt x="218" y="436"/>
                </a:cubicBezTo>
                <a:cubicBezTo>
                  <a:pt x="97" y="436"/>
                  <a:pt x="0" y="338"/>
                  <a:pt x="0" y="218"/>
                </a:cubicBezTo>
              </a:path>
            </a:pathLst>
          </a:custGeom>
          <a:solidFill>
            <a:srgbClr val="BFBFB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94" name="path 994"/>
          <p:cNvSpPr/>
          <p:nvPr/>
        </p:nvSpPr>
        <p:spPr>
          <a:xfrm>
            <a:off x="7159752" y="1920240"/>
            <a:ext cx="6095" cy="2056510"/>
          </a:xfrm>
          <a:custGeom>
            <a:avLst/>
            <a:gdLst/>
            <a:ahLst/>
            <a:cxnLst/>
            <a:rect l="0" t="0" r="0" b="0"/>
            <a:pathLst>
              <a:path w="9" h="3238">
                <a:moveTo>
                  <a:pt x="4" y="0"/>
                </a:moveTo>
                <a:lnTo>
                  <a:pt x="4" y="3238"/>
                </a:lnTo>
              </a:path>
            </a:pathLst>
          </a:custGeom>
          <a:noFill/>
          <a:ln w="6096" cap="flat">
            <a:solidFill>
              <a:srgbClr val="BFBFB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96" name="picture 9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880797" y="1272603"/>
            <a:ext cx="563784" cy="800925"/>
          </a:xfrm>
          <a:prstGeom prst="rect">
            <a:avLst/>
          </a:prstGeom>
        </p:spPr>
      </p:pic>
      <p:pic>
        <p:nvPicPr>
          <p:cNvPr id="998" name="picture 9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1000" name="textbox 1000"/>
          <p:cNvSpPr/>
          <p:nvPr/>
        </p:nvSpPr>
        <p:spPr>
          <a:xfrm>
            <a:off x="8616667" y="4277321"/>
            <a:ext cx="1327785" cy="213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-3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3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成果物定义；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2" name="path 1002"/>
          <p:cNvSpPr/>
          <p:nvPr/>
        </p:nvSpPr>
        <p:spPr>
          <a:xfrm>
            <a:off x="9031223" y="3837432"/>
            <a:ext cx="277368" cy="277367"/>
          </a:xfrm>
          <a:custGeom>
            <a:avLst/>
            <a:gdLst/>
            <a:ahLst/>
            <a:cxnLst/>
            <a:rect l="0" t="0" r="0" b="0"/>
            <a:pathLst>
              <a:path w="436" h="436">
                <a:moveTo>
                  <a:pt x="0" y="218"/>
                </a:moveTo>
                <a:cubicBezTo>
                  <a:pt x="0" y="97"/>
                  <a:pt x="97" y="0"/>
                  <a:pt x="218" y="0"/>
                </a:cubicBezTo>
                <a:cubicBezTo>
                  <a:pt x="339" y="0"/>
                  <a:pt x="436" y="97"/>
                  <a:pt x="436" y="218"/>
                </a:cubicBezTo>
                <a:cubicBezTo>
                  <a:pt x="436" y="338"/>
                  <a:pt x="339" y="436"/>
                  <a:pt x="218" y="436"/>
                </a:cubicBezTo>
                <a:cubicBezTo>
                  <a:pt x="97" y="436"/>
                  <a:pt x="0" y="338"/>
                  <a:pt x="0" y="218"/>
                </a:cubicBezTo>
              </a:path>
            </a:pathLst>
          </a:custGeom>
          <a:solidFill>
            <a:srgbClr val="BFBFB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8"/>
          <p:cNvGrpSpPr/>
          <p:nvPr/>
        </p:nvGrpSpPr>
        <p:grpSpPr>
          <a:xfrm rot="21600000">
            <a:off x="3249167" y="984504"/>
            <a:ext cx="8363712" cy="3730751"/>
            <a:chOff x="0" y="0"/>
            <a:chExt cx="8363712" cy="3730751"/>
          </a:xfrm>
        </p:grpSpPr>
        <p:sp>
          <p:nvSpPr>
            <p:cNvPr id="1004" name="path 1004"/>
            <p:cNvSpPr/>
            <p:nvPr/>
          </p:nvSpPr>
          <p:spPr>
            <a:xfrm>
              <a:off x="6050279" y="810767"/>
              <a:ext cx="2313432" cy="1905000"/>
            </a:xfrm>
            <a:custGeom>
              <a:avLst/>
              <a:gdLst/>
              <a:ahLst/>
              <a:cxnLst/>
              <a:rect l="0" t="0" r="0" b="0"/>
              <a:pathLst>
                <a:path w="3643" h="3000">
                  <a:moveTo>
                    <a:pt x="988" y="1675"/>
                  </a:moveTo>
                  <a:cubicBezTo>
                    <a:pt x="988" y="943"/>
                    <a:pt x="1583" y="350"/>
                    <a:pt x="2315" y="350"/>
                  </a:cubicBezTo>
                  <a:cubicBezTo>
                    <a:pt x="3049" y="350"/>
                    <a:pt x="3643" y="943"/>
                    <a:pt x="3643" y="1675"/>
                  </a:cubicBezTo>
                  <a:cubicBezTo>
                    <a:pt x="3643" y="2406"/>
                    <a:pt x="3049" y="3000"/>
                    <a:pt x="2315" y="3000"/>
                  </a:cubicBezTo>
                  <a:cubicBezTo>
                    <a:pt x="1583" y="3000"/>
                    <a:pt x="988" y="2406"/>
                    <a:pt x="988" y="1675"/>
                  </a:cubicBezTo>
                </a:path>
                <a:path w="3643" h="3000">
                  <a:moveTo>
                    <a:pt x="1939" y="405"/>
                  </a:moveTo>
                  <a:cubicBezTo>
                    <a:pt x="1939" y="405"/>
                    <a:pt x="1188" y="700"/>
                    <a:pt x="958" y="0"/>
                  </a:cubicBezTo>
                  <a:cubicBezTo>
                    <a:pt x="0" y="1822"/>
                    <a:pt x="0" y="1822"/>
                    <a:pt x="0" y="1822"/>
                  </a:cubicBezTo>
                  <a:cubicBezTo>
                    <a:pt x="0" y="1822"/>
                    <a:pt x="723" y="1477"/>
                    <a:pt x="1095" y="2184"/>
                  </a:cubicBezTo>
                  <a:lnTo>
                    <a:pt x="1939" y="405"/>
                  </a:lnTo>
                  <a:close/>
                </a:path>
              </a:pathLst>
            </a:custGeom>
            <a:solidFill>
              <a:srgbClr val="D9D9D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06" name="path 1006"/>
            <p:cNvSpPr/>
            <p:nvPr/>
          </p:nvSpPr>
          <p:spPr>
            <a:xfrm>
              <a:off x="6797039" y="1146047"/>
              <a:ext cx="1450848" cy="1453896"/>
            </a:xfrm>
            <a:custGeom>
              <a:avLst/>
              <a:gdLst/>
              <a:ahLst/>
              <a:cxnLst/>
              <a:rect l="0" t="0" r="0" b="0"/>
              <a:pathLst>
                <a:path w="2284" h="2289">
                  <a:moveTo>
                    <a:pt x="0" y="1144"/>
                  </a:moveTo>
                  <a:cubicBezTo>
                    <a:pt x="0" y="512"/>
                    <a:pt x="511" y="0"/>
                    <a:pt x="1142" y="0"/>
                  </a:cubicBezTo>
                  <a:cubicBezTo>
                    <a:pt x="1773" y="0"/>
                    <a:pt x="2284" y="512"/>
                    <a:pt x="2284" y="1144"/>
                  </a:cubicBezTo>
                  <a:cubicBezTo>
                    <a:pt x="2284" y="1777"/>
                    <a:pt x="1773" y="2289"/>
                    <a:pt x="1142" y="2289"/>
                  </a:cubicBezTo>
                  <a:cubicBezTo>
                    <a:pt x="511" y="2289"/>
                    <a:pt x="0" y="1777"/>
                    <a:pt x="0" y="114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08" name="path 1008"/>
            <p:cNvSpPr/>
            <p:nvPr/>
          </p:nvSpPr>
          <p:spPr>
            <a:xfrm>
              <a:off x="6050279" y="810767"/>
              <a:ext cx="758952" cy="1158240"/>
            </a:xfrm>
            <a:custGeom>
              <a:avLst/>
              <a:gdLst/>
              <a:ahLst/>
              <a:cxnLst/>
              <a:rect l="0" t="0" r="0" b="0"/>
              <a:pathLst>
                <a:path w="1195" h="1824">
                  <a:moveTo>
                    <a:pt x="959" y="0"/>
                  </a:moveTo>
                  <a:cubicBezTo>
                    <a:pt x="0" y="1824"/>
                    <a:pt x="0" y="1824"/>
                    <a:pt x="0" y="1824"/>
                  </a:cubicBezTo>
                  <a:cubicBezTo>
                    <a:pt x="0" y="1824"/>
                    <a:pt x="241" y="1709"/>
                    <a:pt x="515" y="1747"/>
                  </a:cubicBezTo>
                  <a:cubicBezTo>
                    <a:pt x="926" y="1418"/>
                    <a:pt x="1189" y="914"/>
                    <a:pt x="1195" y="350"/>
                  </a:cubicBezTo>
                  <a:cubicBezTo>
                    <a:pt x="1096" y="279"/>
                    <a:pt x="1014" y="169"/>
                    <a:pt x="959" y="0"/>
                  </a:cubicBezTo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10" name="path 1010"/>
            <p:cNvSpPr/>
            <p:nvPr/>
          </p:nvSpPr>
          <p:spPr>
            <a:xfrm>
              <a:off x="3950208" y="0"/>
              <a:ext cx="2727959" cy="2514600"/>
            </a:xfrm>
            <a:custGeom>
              <a:avLst/>
              <a:gdLst/>
              <a:ahLst/>
              <a:cxnLst/>
              <a:rect l="0" t="0" r="0" b="0"/>
              <a:pathLst>
                <a:path w="4295" h="3960">
                  <a:moveTo>
                    <a:pt x="1084" y="1615"/>
                  </a:moveTo>
                  <a:cubicBezTo>
                    <a:pt x="1084" y="723"/>
                    <a:pt x="1803" y="0"/>
                    <a:pt x="2690" y="0"/>
                  </a:cubicBezTo>
                  <a:cubicBezTo>
                    <a:pt x="3577" y="0"/>
                    <a:pt x="4295" y="723"/>
                    <a:pt x="4295" y="1615"/>
                  </a:cubicBezTo>
                  <a:cubicBezTo>
                    <a:pt x="4295" y="2507"/>
                    <a:pt x="3577" y="3230"/>
                    <a:pt x="2690" y="3230"/>
                  </a:cubicBezTo>
                  <a:cubicBezTo>
                    <a:pt x="1803" y="3230"/>
                    <a:pt x="1084" y="2507"/>
                    <a:pt x="1084" y="1615"/>
                  </a:cubicBezTo>
                </a:path>
                <a:path w="4295" h="3960">
                  <a:moveTo>
                    <a:pt x="1083" y="1574"/>
                  </a:moveTo>
                  <a:cubicBezTo>
                    <a:pt x="1083" y="1574"/>
                    <a:pt x="1050" y="2300"/>
                    <a:pt x="0" y="2332"/>
                  </a:cubicBezTo>
                  <a:cubicBezTo>
                    <a:pt x="1083" y="3635"/>
                    <a:pt x="1083" y="3635"/>
                    <a:pt x="1083" y="3635"/>
                  </a:cubicBezTo>
                  <a:cubicBezTo>
                    <a:pt x="1580" y="3960"/>
                    <a:pt x="1580" y="3960"/>
                    <a:pt x="1580" y="3960"/>
                  </a:cubicBezTo>
                  <a:cubicBezTo>
                    <a:pt x="1580" y="3960"/>
                    <a:pt x="1520" y="3140"/>
                    <a:pt x="2510" y="3217"/>
                  </a:cubicBezTo>
                  <a:lnTo>
                    <a:pt x="1083" y="1574"/>
                  </a:lnTo>
                  <a:close/>
                </a:path>
              </a:pathLst>
            </a:custGeom>
            <a:solidFill>
              <a:srgbClr val="BFBFB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12" name="path 1012"/>
            <p:cNvSpPr/>
            <p:nvPr/>
          </p:nvSpPr>
          <p:spPr>
            <a:xfrm>
              <a:off x="4800599" y="164591"/>
              <a:ext cx="1719072" cy="1722120"/>
            </a:xfrm>
            <a:custGeom>
              <a:avLst/>
              <a:gdLst/>
              <a:ahLst/>
              <a:cxnLst/>
              <a:rect l="0" t="0" r="0" b="0"/>
              <a:pathLst>
                <a:path w="2707" h="2712">
                  <a:moveTo>
                    <a:pt x="0" y="1355"/>
                  </a:moveTo>
                  <a:cubicBezTo>
                    <a:pt x="0" y="607"/>
                    <a:pt x="605" y="0"/>
                    <a:pt x="1353" y="0"/>
                  </a:cubicBezTo>
                  <a:cubicBezTo>
                    <a:pt x="2101" y="0"/>
                    <a:pt x="2707" y="607"/>
                    <a:pt x="2707" y="1355"/>
                  </a:cubicBezTo>
                  <a:cubicBezTo>
                    <a:pt x="2707" y="2104"/>
                    <a:pt x="2101" y="2712"/>
                    <a:pt x="1353" y="2712"/>
                  </a:cubicBezTo>
                  <a:cubicBezTo>
                    <a:pt x="605" y="2712"/>
                    <a:pt x="0" y="2104"/>
                    <a:pt x="0" y="1355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14" name="path 1014"/>
            <p:cNvSpPr/>
            <p:nvPr/>
          </p:nvSpPr>
          <p:spPr>
            <a:xfrm>
              <a:off x="3950208" y="1414271"/>
              <a:ext cx="1094231" cy="1100328"/>
            </a:xfrm>
            <a:custGeom>
              <a:avLst/>
              <a:gdLst/>
              <a:ahLst/>
              <a:cxnLst/>
              <a:rect l="0" t="0" r="0" b="0"/>
              <a:pathLst>
                <a:path w="1723" h="1732">
                  <a:moveTo>
                    <a:pt x="547" y="0"/>
                  </a:moveTo>
                  <a:cubicBezTo>
                    <a:pt x="404" y="60"/>
                    <a:pt x="229" y="98"/>
                    <a:pt x="0" y="104"/>
                  </a:cubicBezTo>
                  <a:cubicBezTo>
                    <a:pt x="1083" y="1408"/>
                    <a:pt x="1083" y="1408"/>
                    <a:pt x="1083" y="1408"/>
                  </a:cubicBezTo>
                  <a:cubicBezTo>
                    <a:pt x="1581" y="1732"/>
                    <a:pt x="1581" y="1732"/>
                    <a:pt x="1581" y="1732"/>
                  </a:cubicBezTo>
                  <a:cubicBezTo>
                    <a:pt x="1581" y="1732"/>
                    <a:pt x="1564" y="1474"/>
                    <a:pt x="1723" y="1259"/>
                  </a:cubicBezTo>
                  <a:cubicBezTo>
                    <a:pt x="1531" y="687"/>
                    <a:pt x="1099" y="225"/>
                    <a:pt x="547" y="0"/>
                  </a:cubicBezTo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16" name="path 1016"/>
            <p:cNvSpPr/>
            <p:nvPr/>
          </p:nvSpPr>
          <p:spPr>
            <a:xfrm>
              <a:off x="1490472" y="1060703"/>
              <a:ext cx="3465576" cy="2670047"/>
            </a:xfrm>
            <a:custGeom>
              <a:avLst/>
              <a:gdLst/>
              <a:ahLst/>
              <a:cxnLst/>
              <a:rect l="0" t="0" r="0" b="0"/>
              <a:pathLst>
                <a:path w="5457" h="4204">
                  <a:moveTo>
                    <a:pt x="1905" y="2428"/>
                  </a:moveTo>
                  <a:cubicBezTo>
                    <a:pt x="1905" y="1447"/>
                    <a:pt x="2700" y="652"/>
                    <a:pt x="3681" y="652"/>
                  </a:cubicBezTo>
                  <a:cubicBezTo>
                    <a:pt x="4662" y="652"/>
                    <a:pt x="5457" y="1447"/>
                    <a:pt x="5457" y="2428"/>
                  </a:cubicBezTo>
                  <a:cubicBezTo>
                    <a:pt x="5457" y="3409"/>
                    <a:pt x="4662" y="4204"/>
                    <a:pt x="3681" y="4204"/>
                  </a:cubicBezTo>
                  <a:cubicBezTo>
                    <a:pt x="2700" y="4204"/>
                    <a:pt x="1905" y="3409"/>
                    <a:pt x="1905" y="2428"/>
                  </a:cubicBezTo>
                </a:path>
                <a:path w="5457" h="4204">
                  <a:moveTo>
                    <a:pt x="3129" y="745"/>
                  </a:moveTo>
                  <a:cubicBezTo>
                    <a:pt x="3129" y="745"/>
                    <a:pt x="2170" y="982"/>
                    <a:pt x="1803" y="0"/>
                  </a:cubicBezTo>
                  <a:cubicBezTo>
                    <a:pt x="0" y="2775"/>
                    <a:pt x="0" y="2775"/>
                    <a:pt x="0" y="2775"/>
                  </a:cubicBezTo>
                  <a:cubicBezTo>
                    <a:pt x="0" y="2775"/>
                    <a:pt x="1693" y="2353"/>
                    <a:pt x="2181" y="3379"/>
                  </a:cubicBezTo>
                  <a:lnTo>
                    <a:pt x="3129" y="745"/>
                  </a:lnTo>
                  <a:close/>
                </a:path>
              </a:pathLst>
            </a:custGeom>
            <a:solidFill>
              <a:srgbClr val="7F7F7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18" name="path 1018"/>
            <p:cNvSpPr/>
            <p:nvPr/>
          </p:nvSpPr>
          <p:spPr>
            <a:xfrm>
              <a:off x="2862072" y="1639823"/>
              <a:ext cx="1932431" cy="1932431"/>
            </a:xfrm>
            <a:custGeom>
              <a:avLst/>
              <a:gdLst/>
              <a:ahLst/>
              <a:cxnLst/>
              <a:rect l="0" t="0" r="0" b="0"/>
              <a:pathLst>
                <a:path w="3043" h="3043">
                  <a:moveTo>
                    <a:pt x="0" y="1521"/>
                  </a:moveTo>
                  <a:cubicBezTo>
                    <a:pt x="0" y="681"/>
                    <a:pt x="681" y="0"/>
                    <a:pt x="1521" y="0"/>
                  </a:cubicBezTo>
                  <a:cubicBezTo>
                    <a:pt x="2361" y="0"/>
                    <a:pt x="3043" y="681"/>
                    <a:pt x="3043" y="1521"/>
                  </a:cubicBezTo>
                  <a:cubicBezTo>
                    <a:pt x="3043" y="2361"/>
                    <a:pt x="2361" y="3043"/>
                    <a:pt x="1521" y="3043"/>
                  </a:cubicBezTo>
                  <a:cubicBezTo>
                    <a:pt x="681" y="3043"/>
                    <a:pt x="0" y="2361"/>
                    <a:pt x="0" y="152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20" name="path 1020"/>
            <p:cNvSpPr/>
            <p:nvPr/>
          </p:nvSpPr>
          <p:spPr>
            <a:xfrm>
              <a:off x="1490472" y="1060703"/>
              <a:ext cx="1365503" cy="1761744"/>
            </a:xfrm>
            <a:custGeom>
              <a:avLst/>
              <a:gdLst/>
              <a:ahLst/>
              <a:cxnLst/>
              <a:rect l="0" t="0" r="0" b="0"/>
              <a:pathLst>
                <a:path w="2150" h="2774">
                  <a:moveTo>
                    <a:pt x="1804" y="0"/>
                  </a:moveTo>
                  <a:cubicBezTo>
                    <a:pt x="0" y="2774"/>
                    <a:pt x="0" y="2774"/>
                    <a:pt x="0" y="2774"/>
                  </a:cubicBezTo>
                  <a:cubicBezTo>
                    <a:pt x="0" y="2774"/>
                    <a:pt x="466" y="2659"/>
                    <a:pt x="981" y="2697"/>
                  </a:cubicBezTo>
                  <a:cubicBezTo>
                    <a:pt x="1684" y="2286"/>
                    <a:pt x="2150" y="1524"/>
                    <a:pt x="2150" y="652"/>
                  </a:cubicBezTo>
                  <a:cubicBezTo>
                    <a:pt x="2150" y="603"/>
                    <a:pt x="2144" y="559"/>
                    <a:pt x="2144" y="510"/>
                  </a:cubicBezTo>
                  <a:cubicBezTo>
                    <a:pt x="2013" y="394"/>
                    <a:pt x="1892" y="230"/>
                    <a:pt x="1804" y="0"/>
                  </a:cubicBezTo>
                </a:path>
              </a:pathLst>
            </a:custGeom>
            <a:solidFill>
              <a:srgbClr val="C1000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22" name="path 1022"/>
            <p:cNvSpPr/>
            <p:nvPr/>
          </p:nvSpPr>
          <p:spPr>
            <a:xfrm>
              <a:off x="0" y="121920"/>
              <a:ext cx="2700527" cy="2706623"/>
            </a:xfrm>
            <a:custGeom>
              <a:avLst/>
              <a:gdLst/>
              <a:ahLst/>
              <a:cxnLst/>
              <a:rect l="0" t="0" r="0" b="0"/>
              <a:pathLst>
                <a:path w="4252" h="4262">
                  <a:moveTo>
                    <a:pt x="0" y="2131"/>
                  </a:moveTo>
                  <a:cubicBezTo>
                    <a:pt x="0" y="954"/>
                    <a:pt x="952" y="0"/>
                    <a:pt x="2126" y="0"/>
                  </a:cubicBezTo>
                  <a:cubicBezTo>
                    <a:pt x="3300" y="0"/>
                    <a:pt x="4252" y="954"/>
                    <a:pt x="4252" y="2131"/>
                  </a:cubicBezTo>
                  <a:cubicBezTo>
                    <a:pt x="4252" y="3308"/>
                    <a:pt x="3300" y="4262"/>
                    <a:pt x="2126" y="4262"/>
                  </a:cubicBezTo>
                  <a:cubicBezTo>
                    <a:pt x="952" y="4262"/>
                    <a:pt x="0" y="3308"/>
                    <a:pt x="0" y="2131"/>
                  </a:cubicBezTo>
                </a:path>
              </a:pathLst>
            </a:custGeom>
            <a:solidFill>
              <a:srgbClr val="E6001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24" name="path 1024"/>
            <p:cNvSpPr/>
            <p:nvPr/>
          </p:nvSpPr>
          <p:spPr>
            <a:xfrm>
              <a:off x="234695" y="359663"/>
              <a:ext cx="2231136" cy="2234183"/>
            </a:xfrm>
            <a:custGeom>
              <a:avLst/>
              <a:gdLst/>
              <a:ahLst/>
              <a:cxnLst/>
              <a:rect l="0" t="0" r="0" b="0"/>
              <a:pathLst>
                <a:path w="3513" h="3518">
                  <a:moveTo>
                    <a:pt x="0" y="1759"/>
                  </a:moveTo>
                  <a:cubicBezTo>
                    <a:pt x="0" y="787"/>
                    <a:pt x="786" y="0"/>
                    <a:pt x="1756" y="0"/>
                  </a:cubicBezTo>
                  <a:cubicBezTo>
                    <a:pt x="2727" y="0"/>
                    <a:pt x="3513" y="787"/>
                    <a:pt x="3513" y="1759"/>
                  </a:cubicBezTo>
                  <a:cubicBezTo>
                    <a:pt x="3513" y="2730"/>
                    <a:pt x="2727" y="3518"/>
                    <a:pt x="1756" y="3518"/>
                  </a:cubicBezTo>
                  <a:cubicBezTo>
                    <a:pt x="786" y="3518"/>
                    <a:pt x="0" y="2730"/>
                    <a:pt x="0" y="175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26" name="path 1026"/>
            <p:cNvSpPr/>
            <p:nvPr/>
          </p:nvSpPr>
          <p:spPr>
            <a:xfrm>
              <a:off x="5419344" y="393191"/>
              <a:ext cx="478535" cy="472440"/>
            </a:xfrm>
            <a:custGeom>
              <a:avLst/>
              <a:gdLst/>
              <a:ahLst/>
              <a:cxnLst/>
              <a:rect l="0" t="0" r="0" b="0"/>
              <a:pathLst>
                <a:path w="753" h="744">
                  <a:moveTo>
                    <a:pt x="672" y="554"/>
                  </a:moveTo>
                  <a:cubicBezTo>
                    <a:pt x="720" y="574"/>
                    <a:pt x="753" y="602"/>
                    <a:pt x="753" y="628"/>
                  </a:cubicBezTo>
                  <a:cubicBezTo>
                    <a:pt x="753" y="689"/>
                    <a:pt x="585" y="744"/>
                    <a:pt x="376" y="744"/>
                  </a:cubicBezTo>
                  <a:cubicBezTo>
                    <a:pt x="168" y="744"/>
                    <a:pt x="0" y="689"/>
                    <a:pt x="0" y="628"/>
                  </a:cubicBezTo>
                  <a:cubicBezTo>
                    <a:pt x="0" y="602"/>
                    <a:pt x="33" y="574"/>
                    <a:pt x="80" y="554"/>
                  </a:cubicBezTo>
                  <a:cubicBezTo>
                    <a:pt x="67" y="561"/>
                    <a:pt x="60" y="574"/>
                    <a:pt x="60" y="581"/>
                  </a:cubicBezTo>
                  <a:cubicBezTo>
                    <a:pt x="60" y="622"/>
                    <a:pt x="201" y="662"/>
                    <a:pt x="376" y="662"/>
                  </a:cubicBezTo>
                  <a:cubicBezTo>
                    <a:pt x="551" y="662"/>
                    <a:pt x="693" y="622"/>
                    <a:pt x="693" y="581"/>
                  </a:cubicBezTo>
                  <a:cubicBezTo>
                    <a:pt x="693" y="574"/>
                    <a:pt x="686" y="561"/>
                    <a:pt x="672" y="554"/>
                  </a:cubicBezTo>
                  <a:moveTo>
                    <a:pt x="195" y="26"/>
                  </a:moveTo>
                  <a:cubicBezTo>
                    <a:pt x="228" y="26"/>
                    <a:pt x="262" y="60"/>
                    <a:pt x="262" y="94"/>
                  </a:cubicBezTo>
                  <a:cubicBezTo>
                    <a:pt x="262" y="135"/>
                    <a:pt x="228" y="162"/>
                    <a:pt x="195" y="162"/>
                  </a:cubicBezTo>
                  <a:cubicBezTo>
                    <a:pt x="154" y="162"/>
                    <a:pt x="127" y="135"/>
                    <a:pt x="127" y="94"/>
                  </a:cubicBezTo>
                  <a:cubicBezTo>
                    <a:pt x="127" y="60"/>
                    <a:pt x="154" y="26"/>
                    <a:pt x="195" y="26"/>
                  </a:cubicBezTo>
                  <a:moveTo>
                    <a:pt x="558" y="26"/>
                  </a:moveTo>
                  <a:cubicBezTo>
                    <a:pt x="524" y="26"/>
                    <a:pt x="491" y="60"/>
                    <a:pt x="491" y="94"/>
                  </a:cubicBezTo>
                  <a:cubicBezTo>
                    <a:pt x="491" y="135"/>
                    <a:pt x="524" y="162"/>
                    <a:pt x="558" y="162"/>
                  </a:cubicBezTo>
                  <a:cubicBezTo>
                    <a:pt x="598" y="162"/>
                    <a:pt x="625" y="135"/>
                    <a:pt x="625" y="94"/>
                  </a:cubicBezTo>
                  <a:cubicBezTo>
                    <a:pt x="625" y="60"/>
                    <a:pt x="598" y="26"/>
                    <a:pt x="558" y="26"/>
                  </a:cubicBezTo>
                  <a:moveTo>
                    <a:pt x="491" y="419"/>
                  </a:moveTo>
                  <a:cubicBezTo>
                    <a:pt x="491" y="602"/>
                    <a:pt x="491" y="602"/>
                    <a:pt x="491" y="602"/>
                  </a:cubicBezTo>
                  <a:cubicBezTo>
                    <a:pt x="538" y="602"/>
                    <a:pt x="538" y="602"/>
                    <a:pt x="538" y="602"/>
                  </a:cubicBezTo>
                  <a:cubicBezTo>
                    <a:pt x="558" y="473"/>
                    <a:pt x="558" y="473"/>
                    <a:pt x="558" y="473"/>
                  </a:cubicBezTo>
                  <a:cubicBezTo>
                    <a:pt x="578" y="602"/>
                    <a:pt x="578" y="602"/>
                    <a:pt x="578" y="602"/>
                  </a:cubicBezTo>
                  <a:cubicBezTo>
                    <a:pt x="632" y="602"/>
                    <a:pt x="632" y="602"/>
                    <a:pt x="632" y="602"/>
                  </a:cubicBezTo>
                  <a:cubicBezTo>
                    <a:pt x="632" y="398"/>
                    <a:pt x="632" y="398"/>
                    <a:pt x="632" y="398"/>
                  </a:cubicBezTo>
                  <a:cubicBezTo>
                    <a:pt x="652" y="392"/>
                    <a:pt x="666" y="372"/>
                    <a:pt x="666" y="344"/>
                  </a:cubicBezTo>
                  <a:cubicBezTo>
                    <a:pt x="666" y="243"/>
                    <a:pt x="666" y="243"/>
                    <a:pt x="666" y="243"/>
                  </a:cubicBezTo>
                  <a:cubicBezTo>
                    <a:pt x="666" y="202"/>
                    <a:pt x="639" y="175"/>
                    <a:pt x="598" y="175"/>
                  </a:cubicBezTo>
                  <a:cubicBezTo>
                    <a:pt x="524" y="175"/>
                    <a:pt x="524" y="175"/>
                    <a:pt x="524" y="175"/>
                  </a:cubicBezTo>
                  <a:cubicBezTo>
                    <a:pt x="518" y="175"/>
                    <a:pt x="511" y="175"/>
                    <a:pt x="504" y="175"/>
                  </a:cubicBezTo>
                  <a:cubicBezTo>
                    <a:pt x="518" y="196"/>
                    <a:pt x="524" y="216"/>
                    <a:pt x="524" y="236"/>
                  </a:cubicBezTo>
                  <a:cubicBezTo>
                    <a:pt x="524" y="344"/>
                    <a:pt x="524" y="344"/>
                    <a:pt x="524" y="344"/>
                  </a:cubicBezTo>
                  <a:cubicBezTo>
                    <a:pt x="524" y="372"/>
                    <a:pt x="511" y="398"/>
                    <a:pt x="491" y="419"/>
                  </a:cubicBezTo>
                  <a:moveTo>
                    <a:pt x="376" y="0"/>
                  </a:moveTo>
                  <a:cubicBezTo>
                    <a:pt x="417" y="0"/>
                    <a:pt x="450" y="33"/>
                    <a:pt x="450" y="74"/>
                  </a:cubicBezTo>
                  <a:cubicBezTo>
                    <a:pt x="450" y="114"/>
                    <a:pt x="417" y="148"/>
                    <a:pt x="376" y="148"/>
                  </a:cubicBezTo>
                  <a:cubicBezTo>
                    <a:pt x="336" y="148"/>
                    <a:pt x="302" y="114"/>
                    <a:pt x="302" y="74"/>
                  </a:cubicBezTo>
                  <a:cubicBezTo>
                    <a:pt x="302" y="33"/>
                    <a:pt x="336" y="0"/>
                    <a:pt x="376" y="0"/>
                  </a:cubicBezTo>
                  <a:moveTo>
                    <a:pt x="450" y="405"/>
                  </a:moveTo>
                  <a:cubicBezTo>
                    <a:pt x="470" y="398"/>
                    <a:pt x="491" y="372"/>
                    <a:pt x="491" y="344"/>
                  </a:cubicBezTo>
                  <a:cubicBezTo>
                    <a:pt x="491" y="236"/>
                    <a:pt x="491" y="236"/>
                    <a:pt x="491" y="236"/>
                  </a:cubicBezTo>
                  <a:cubicBezTo>
                    <a:pt x="491" y="196"/>
                    <a:pt x="457" y="162"/>
                    <a:pt x="417" y="162"/>
                  </a:cubicBezTo>
                  <a:cubicBezTo>
                    <a:pt x="329" y="162"/>
                    <a:pt x="329" y="162"/>
                    <a:pt x="329" y="162"/>
                  </a:cubicBezTo>
                  <a:cubicBezTo>
                    <a:pt x="295" y="162"/>
                    <a:pt x="262" y="196"/>
                    <a:pt x="262" y="236"/>
                  </a:cubicBezTo>
                  <a:cubicBezTo>
                    <a:pt x="262" y="344"/>
                    <a:pt x="262" y="344"/>
                    <a:pt x="262" y="344"/>
                  </a:cubicBezTo>
                  <a:cubicBezTo>
                    <a:pt x="262" y="372"/>
                    <a:pt x="275" y="398"/>
                    <a:pt x="302" y="405"/>
                  </a:cubicBezTo>
                  <a:cubicBezTo>
                    <a:pt x="302" y="628"/>
                    <a:pt x="302" y="628"/>
                    <a:pt x="302" y="628"/>
                  </a:cubicBezTo>
                  <a:cubicBezTo>
                    <a:pt x="356" y="628"/>
                    <a:pt x="356" y="628"/>
                    <a:pt x="356" y="628"/>
                  </a:cubicBezTo>
                  <a:cubicBezTo>
                    <a:pt x="376" y="486"/>
                    <a:pt x="376" y="486"/>
                    <a:pt x="376" y="486"/>
                  </a:cubicBezTo>
                  <a:cubicBezTo>
                    <a:pt x="397" y="628"/>
                    <a:pt x="397" y="628"/>
                    <a:pt x="397" y="628"/>
                  </a:cubicBezTo>
                  <a:cubicBezTo>
                    <a:pt x="450" y="628"/>
                    <a:pt x="450" y="628"/>
                    <a:pt x="450" y="628"/>
                  </a:cubicBezTo>
                  <a:cubicBezTo>
                    <a:pt x="450" y="405"/>
                    <a:pt x="450" y="405"/>
                    <a:pt x="450" y="405"/>
                  </a:cubicBezTo>
                  <a:moveTo>
                    <a:pt x="262" y="419"/>
                  </a:moveTo>
                  <a:cubicBezTo>
                    <a:pt x="242" y="398"/>
                    <a:pt x="228" y="372"/>
                    <a:pt x="228" y="344"/>
                  </a:cubicBezTo>
                  <a:cubicBezTo>
                    <a:pt x="228" y="236"/>
                    <a:pt x="228" y="236"/>
                    <a:pt x="228" y="236"/>
                  </a:cubicBezTo>
                  <a:cubicBezTo>
                    <a:pt x="228" y="216"/>
                    <a:pt x="235" y="196"/>
                    <a:pt x="249" y="175"/>
                  </a:cubicBezTo>
                  <a:cubicBezTo>
                    <a:pt x="242" y="175"/>
                    <a:pt x="235" y="175"/>
                    <a:pt x="228" y="175"/>
                  </a:cubicBezTo>
                  <a:cubicBezTo>
                    <a:pt x="154" y="175"/>
                    <a:pt x="154" y="175"/>
                    <a:pt x="154" y="175"/>
                  </a:cubicBezTo>
                  <a:cubicBezTo>
                    <a:pt x="114" y="175"/>
                    <a:pt x="87" y="202"/>
                    <a:pt x="87" y="243"/>
                  </a:cubicBezTo>
                  <a:cubicBezTo>
                    <a:pt x="87" y="344"/>
                    <a:pt x="87" y="344"/>
                    <a:pt x="87" y="344"/>
                  </a:cubicBezTo>
                  <a:cubicBezTo>
                    <a:pt x="87" y="372"/>
                    <a:pt x="100" y="392"/>
                    <a:pt x="121" y="398"/>
                  </a:cubicBezTo>
                  <a:cubicBezTo>
                    <a:pt x="121" y="602"/>
                    <a:pt x="121" y="602"/>
                    <a:pt x="121" y="602"/>
                  </a:cubicBezTo>
                  <a:cubicBezTo>
                    <a:pt x="175" y="602"/>
                    <a:pt x="175" y="602"/>
                    <a:pt x="175" y="602"/>
                  </a:cubicBezTo>
                  <a:cubicBezTo>
                    <a:pt x="195" y="473"/>
                    <a:pt x="195" y="473"/>
                    <a:pt x="195" y="473"/>
                  </a:cubicBezTo>
                  <a:cubicBezTo>
                    <a:pt x="215" y="602"/>
                    <a:pt x="215" y="602"/>
                    <a:pt x="215" y="602"/>
                  </a:cubicBezTo>
                  <a:cubicBezTo>
                    <a:pt x="262" y="602"/>
                    <a:pt x="262" y="602"/>
                    <a:pt x="262" y="602"/>
                  </a:cubicBezTo>
                  <a:lnTo>
                    <a:pt x="262" y="419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28" name="path 1028"/>
            <p:cNvSpPr/>
            <p:nvPr/>
          </p:nvSpPr>
          <p:spPr>
            <a:xfrm>
              <a:off x="1080865" y="546187"/>
              <a:ext cx="520350" cy="621196"/>
            </a:xfrm>
            <a:custGeom>
              <a:avLst/>
              <a:gdLst/>
              <a:ahLst/>
              <a:cxnLst/>
              <a:rect l="0" t="0" r="0" b="0"/>
              <a:pathLst>
                <a:path w="819" h="978">
                  <a:moveTo>
                    <a:pt x="229" y="978"/>
                  </a:moveTo>
                  <a:cubicBezTo>
                    <a:pt x="239" y="899"/>
                    <a:pt x="239" y="815"/>
                    <a:pt x="218" y="741"/>
                  </a:cubicBezTo>
                  <a:cubicBezTo>
                    <a:pt x="-113" y="552"/>
                    <a:pt x="-24" y="122"/>
                    <a:pt x="252" y="35"/>
                  </a:cubicBezTo>
                  <a:cubicBezTo>
                    <a:pt x="399" y="-24"/>
                    <a:pt x="597" y="11"/>
                    <a:pt x="728" y="140"/>
                  </a:cubicBezTo>
                  <a:cubicBezTo>
                    <a:pt x="822" y="235"/>
                    <a:pt x="775" y="261"/>
                    <a:pt x="775" y="261"/>
                  </a:cubicBezTo>
                  <a:cubicBezTo>
                    <a:pt x="757" y="271"/>
                    <a:pt x="757" y="271"/>
                    <a:pt x="757" y="271"/>
                  </a:cubicBezTo>
                  <a:cubicBezTo>
                    <a:pt x="767" y="316"/>
                    <a:pt x="788" y="400"/>
                    <a:pt x="786" y="411"/>
                  </a:cubicBezTo>
                  <a:cubicBezTo>
                    <a:pt x="780" y="426"/>
                    <a:pt x="765" y="442"/>
                    <a:pt x="765" y="442"/>
                  </a:cubicBezTo>
                  <a:cubicBezTo>
                    <a:pt x="812" y="602"/>
                    <a:pt x="812" y="602"/>
                    <a:pt x="812" y="602"/>
                  </a:cubicBezTo>
                  <a:cubicBezTo>
                    <a:pt x="770" y="618"/>
                    <a:pt x="770" y="618"/>
                    <a:pt x="770" y="618"/>
                  </a:cubicBezTo>
                  <a:cubicBezTo>
                    <a:pt x="778" y="671"/>
                    <a:pt x="783" y="713"/>
                    <a:pt x="778" y="762"/>
                  </a:cubicBezTo>
                  <a:cubicBezTo>
                    <a:pt x="778" y="773"/>
                    <a:pt x="749" y="797"/>
                    <a:pt x="725" y="799"/>
                  </a:cubicBezTo>
                  <a:cubicBezTo>
                    <a:pt x="584" y="807"/>
                    <a:pt x="584" y="807"/>
                    <a:pt x="584" y="807"/>
                  </a:cubicBezTo>
                  <a:cubicBezTo>
                    <a:pt x="595" y="978"/>
                    <a:pt x="595" y="978"/>
                    <a:pt x="595" y="978"/>
                  </a:cubicBezTo>
                  <a:cubicBezTo>
                    <a:pt x="229" y="978"/>
                    <a:pt x="229" y="978"/>
                    <a:pt x="229" y="978"/>
                  </a:cubicBezTo>
                  <a:moveTo>
                    <a:pt x="336" y="568"/>
                  </a:moveTo>
                  <a:cubicBezTo>
                    <a:pt x="231" y="489"/>
                    <a:pt x="231" y="489"/>
                    <a:pt x="231" y="489"/>
                  </a:cubicBezTo>
                  <a:cubicBezTo>
                    <a:pt x="223" y="481"/>
                    <a:pt x="213" y="484"/>
                    <a:pt x="208" y="492"/>
                  </a:cubicBezTo>
                  <a:cubicBezTo>
                    <a:pt x="208" y="492"/>
                    <a:pt x="208" y="492"/>
                    <a:pt x="208" y="492"/>
                  </a:cubicBezTo>
                  <a:cubicBezTo>
                    <a:pt x="203" y="502"/>
                    <a:pt x="205" y="513"/>
                    <a:pt x="213" y="521"/>
                  </a:cubicBezTo>
                  <a:cubicBezTo>
                    <a:pt x="318" y="600"/>
                    <a:pt x="318" y="600"/>
                    <a:pt x="318" y="600"/>
                  </a:cubicBezTo>
                  <a:cubicBezTo>
                    <a:pt x="325" y="605"/>
                    <a:pt x="336" y="602"/>
                    <a:pt x="341" y="594"/>
                  </a:cubicBezTo>
                  <a:cubicBezTo>
                    <a:pt x="341" y="594"/>
                    <a:pt x="341" y="594"/>
                    <a:pt x="341" y="594"/>
                  </a:cubicBezTo>
                  <a:cubicBezTo>
                    <a:pt x="346" y="586"/>
                    <a:pt x="344" y="573"/>
                    <a:pt x="336" y="568"/>
                  </a:cubicBezTo>
                  <a:moveTo>
                    <a:pt x="574" y="332"/>
                  </a:moveTo>
                  <a:cubicBezTo>
                    <a:pt x="639" y="332"/>
                    <a:pt x="639" y="332"/>
                    <a:pt x="639" y="332"/>
                  </a:cubicBezTo>
                  <a:cubicBezTo>
                    <a:pt x="639" y="303"/>
                    <a:pt x="639" y="303"/>
                    <a:pt x="639" y="303"/>
                  </a:cubicBezTo>
                  <a:cubicBezTo>
                    <a:pt x="574" y="303"/>
                    <a:pt x="574" y="303"/>
                    <a:pt x="574" y="303"/>
                  </a:cubicBezTo>
                  <a:cubicBezTo>
                    <a:pt x="574" y="332"/>
                    <a:pt x="574" y="332"/>
                    <a:pt x="574" y="332"/>
                  </a:cubicBezTo>
                  <a:moveTo>
                    <a:pt x="333" y="158"/>
                  </a:moveTo>
                  <a:cubicBezTo>
                    <a:pt x="299" y="101"/>
                    <a:pt x="299" y="101"/>
                    <a:pt x="299" y="101"/>
                  </a:cubicBezTo>
                  <a:cubicBezTo>
                    <a:pt x="273" y="116"/>
                    <a:pt x="273" y="116"/>
                    <a:pt x="273" y="116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33" y="158"/>
                    <a:pt x="333" y="158"/>
                    <a:pt x="333" y="158"/>
                  </a:cubicBezTo>
                  <a:moveTo>
                    <a:pt x="420" y="143"/>
                  </a:moveTo>
                  <a:cubicBezTo>
                    <a:pt x="420" y="77"/>
                    <a:pt x="420" y="77"/>
                    <a:pt x="420" y="77"/>
                  </a:cubicBezTo>
                  <a:cubicBezTo>
                    <a:pt x="391" y="77"/>
                    <a:pt x="391" y="77"/>
                    <a:pt x="391" y="77"/>
                  </a:cubicBezTo>
                  <a:cubicBezTo>
                    <a:pt x="391" y="143"/>
                    <a:pt x="391" y="143"/>
                    <a:pt x="391" y="143"/>
                  </a:cubicBezTo>
                  <a:cubicBezTo>
                    <a:pt x="420" y="143"/>
                    <a:pt x="420" y="143"/>
                    <a:pt x="420" y="143"/>
                  </a:cubicBezTo>
                  <a:moveTo>
                    <a:pt x="561" y="245"/>
                  </a:moveTo>
                  <a:cubicBezTo>
                    <a:pt x="616" y="211"/>
                    <a:pt x="616" y="211"/>
                    <a:pt x="616" y="211"/>
                  </a:cubicBezTo>
                  <a:cubicBezTo>
                    <a:pt x="603" y="185"/>
                    <a:pt x="603" y="185"/>
                    <a:pt x="603" y="185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61" y="245"/>
                    <a:pt x="561" y="245"/>
                    <a:pt x="561" y="245"/>
                  </a:cubicBezTo>
                  <a:moveTo>
                    <a:pt x="503" y="174"/>
                  </a:moveTo>
                  <a:cubicBezTo>
                    <a:pt x="537" y="119"/>
                    <a:pt x="537" y="119"/>
                    <a:pt x="537" y="119"/>
                  </a:cubicBezTo>
                  <a:cubicBezTo>
                    <a:pt x="511" y="103"/>
                    <a:pt x="511" y="103"/>
                    <a:pt x="511" y="103"/>
                  </a:cubicBezTo>
                  <a:cubicBezTo>
                    <a:pt x="477" y="161"/>
                    <a:pt x="477" y="161"/>
                    <a:pt x="477" y="161"/>
                  </a:cubicBezTo>
                  <a:cubicBezTo>
                    <a:pt x="503" y="174"/>
                    <a:pt x="503" y="174"/>
                    <a:pt x="503" y="174"/>
                  </a:cubicBezTo>
                  <a:moveTo>
                    <a:pt x="362" y="523"/>
                  </a:moveTo>
                  <a:cubicBezTo>
                    <a:pt x="257" y="442"/>
                    <a:pt x="257" y="442"/>
                    <a:pt x="257" y="442"/>
                  </a:cubicBezTo>
                  <a:cubicBezTo>
                    <a:pt x="250" y="437"/>
                    <a:pt x="239" y="439"/>
                    <a:pt x="234" y="447"/>
                  </a:cubicBezTo>
                  <a:cubicBezTo>
                    <a:pt x="234" y="447"/>
                    <a:pt x="234" y="447"/>
                    <a:pt x="234" y="447"/>
                  </a:cubicBezTo>
                  <a:cubicBezTo>
                    <a:pt x="229" y="455"/>
                    <a:pt x="231" y="468"/>
                    <a:pt x="239" y="474"/>
                  </a:cubicBezTo>
                  <a:cubicBezTo>
                    <a:pt x="344" y="555"/>
                    <a:pt x="344" y="555"/>
                    <a:pt x="344" y="555"/>
                  </a:cubicBezTo>
                  <a:cubicBezTo>
                    <a:pt x="352" y="560"/>
                    <a:pt x="362" y="558"/>
                    <a:pt x="367" y="550"/>
                  </a:cubicBezTo>
                  <a:cubicBezTo>
                    <a:pt x="367" y="550"/>
                    <a:pt x="367" y="550"/>
                    <a:pt x="367" y="550"/>
                  </a:cubicBezTo>
                  <a:cubicBezTo>
                    <a:pt x="373" y="542"/>
                    <a:pt x="370" y="529"/>
                    <a:pt x="362" y="523"/>
                  </a:cubicBezTo>
                  <a:moveTo>
                    <a:pt x="467" y="211"/>
                  </a:moveTo>
                  <a:cubicBezTo>
                    <a:pt x="404" y="174"/>
                    <a:pt x="328" y="193"/>
                    <a:pt x="297" y="248"/>
                  </a:cubicBezTo>
                  <a:cubicBezTo>
                    <a:pt x="263" y="305"/>
                    <a:pt x="305" y="371"/>
                    <a:pt x="276" y="432"/>
                  </a:cubicBezTo>
                  <a:cubicBezTo>
                    <a:pt x="373" y="487"/>
                    <a:pt x="373" y="487"/>
                    <a:pt x="373" y="487"/>
                  </a:cubicBezTo>
                  <a:cubicBezTo>
                    <a:pt x="409" y="432"/>
                    <a:pt x="485" y="437"/>
                    <a:pt x="519" y="379"/>
                  </a:cubicBezTo>
                  <a:cubicBezTo>
                    <a:pt x="553" y="321"/>
                    <a:pt x="527" y="248"/>
                    <a:pt x="467" y="211"/>
                  </a:cubicBezTo>
                  <a:moveTo>
                    <a:pt x="223" y="542"/>
                  </a:moveTo>
                  <a:cubicBezTo>
                    <a:pt x="213" y="563"/>
                    <a:pt x="221" y="586"/>
                    <a:pt x="242" y="600"/>
                  </a:cubicBezTo>
                  <a:cubicBezTo>
                    <a:pt x="257" y="608"/>
                    <a:pt x="278" y="605"/>
                    <a:pt x="291" y="594"/>
                  </a:cubicBezTo>
                  <a:lnTo>
                    <a:pt x="223" y="542"/>
                  </a:lnTo>
                  <a:close/>
                </a:path>
              </a:pathLst>
            </a:custGeom>
            <a:solidFill>
              <a:srgbClr val="E6001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30" name="path 1030"/>
            <p:cNvSpPr/>
            <p:nvPr/>
          </p:nvSpPr>
          <p:spPr>
            <a:xfrm>
              <a:off x="7211567" y="1344167"/>
              <a:ext cx="658368" cy="490728"/>
            </a:xfrm>
            <a:custGeom>
              <a:avLst/>
              <a:gdLst/>
              <a:ahLst/>
              <a:cxnLst/>
              <a:rect l="0" t="0" r="0" b="0"/>
              <a:pathLst>
                <a:path w="1036" h="772">
                  <a:moveTo>
                    <a:pt x="134" y="508"/>
                  </a:moveTo>
                  <a:cubicBezTo>
                    <a:pt x="218" y="508"/>
                    <a:pt x="218" y="508"/>
                    <a:pt x="218" y="508"/>
                  </a:cubicBezTo>
                  <a:cubicBezTo>
                    <a:pt x="218" y="493"/>
                    <a:pt x="218" y="493"/>
                    <a:pt x="218" y="493"/>
                  </a:cubicBezTo>
                  <a:cubicBezTo>
                    <a:pt x="178" y="493"/>
                    <a:pt x="178" y="493"/>
                    <a:pt x="178" y="493"/>
                  </a:cubicBezTo>
                  <a:cubicBezTo>
                    <a:pt x="163" y="493"/>
                    <a:pt x="148" y="488"/>
                    <a:pt x="139" y="478"/>
                  </a:cubicBezTo>
                  <a:cubicBezTo>
                    <a:pt x="124" y="463"/>
                    <a:pt x="119" y="448"/>
                    <a:pt x="119" y="433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44"/>
                    <a:pt x="124" y="30"/>
                    <a:pt x="139" y="20"/>
                  </a:cubicBezTo>
                  <a:cubicBezTo>
                    <a:pt x="139" y="20"/>
                    <a:pt x="139" y="20"/>
                    <a:pt x="139" y="20"/>
                  </a:cubicBezTo>
                  <a:cubicBezTo>
                    <a:pt x="148" y="5"/>
                    <a:pt x="163" y="0"/>
                    <a:pt x="178" y="0"/>
                  </a:cubicBezTo>
                  <a:cubicBezTo>
                    <a:pt x="843" y="0"/>
                    <a:pt x="843" y="0"/>
                    <a:pt x="843" y="0"/>
                  </a:cubicBezTo>
                  <a:cubicBezTo>
                    <a:pt x="858" y="0"/>
                    <a:pt x="878" y="5"/>
                    <a:pt x="888" y="20"/>
                  </a:cubicBezTo>
                  <a:cubicBezTo>
                    <a:pt x="888" y="20"/>
                    <a:pt x="888" y="20"/>
                    <a:pt x="888" y="20"/>
                  </a:cubicBezTo>
                  <a:cubicBezTo>
                    <a:pt x="897" y="30"/>
                    <a:pt x="902" y="44"/>
                    <a:pt x="902" y="59"/>
                  </a:cubicBezTo>
                  <a:cubicBezTo>
                    <a:pt x="902" y="433"/>
                    <a:pt x="902" y="433"/>
                    <a:pt x="902" y="433"/>
                  </a:cubicBezTo>
                  <a:cubicBezTo>
                    <a:pt x="902" y="448"/>
                    <a:pt x="897" y="463"/>
                    <a:pt x="888" y="478"/>
                  </a:cubicBezTo>
                  <a:cubicBezTo>
                    <a:pt x="878" y="488"/>
                    <a:pt x="858" y="493"/>
                    <a:pt x="843" y="493"/>
                  </a:cubicBezTo>
                  <a:cubicBezTo>
                    <a:pt x="798" y="493"/>
                    <a:pt x="798" y="493"/>
                    <a:pt x="798" y="493"/>
                  </a:cubicBezTo>
                  <a:cubicBezTo>
                    <a:pt x="798" y="508"/>
                    <a:pt x="798" y="508"/>
                    <a:pt x="798" y="508"/>
                  </a:cubicBezTo>
                  <a:cubicBezTo>
                    <a:pt x="893" y="508"/>
                    <a:pt x="893" y="508"/>
                    <a:pt x="893" y="508"/>
                  </a:cubicBezTo>
                  <a:cubicBezTo>
                    <a:pt x="1036" y="703"/>
                    <a:pt x="1036" y="703"/>
                    <a:pt x="1036" y="703"/>
                  </a:cubicBezTo>
                  <a:cubicBezTo>
                    <a:pt x="1036" y="703"/>
                    <a:pt x="1036" y="703"/>
                    <a:pt x="1036" y="703"/>
                  </a:cubicBezTo>
                  <a:cubicBezTo>
                    <a:pt x="1002" y="772"/>
                    <a:pt x="1002" y="772"/>
                    <a:pt x="1002" y="772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0" y="703"/>
                    <a:pt x="0" y="703"/>
                    <a:pt x="0" y="703"/>
                  </a:cubicBezTo>
                  <a:cubicBezTo>
                    <a:pt x="134" y="508"/>
                    <a:pt x="134" y="508"/>
                    <a:pt x="134" y="508"/>
                  </a:cubicBezTo>
                  <a:moveTo>
                    <a:pt x="312" y="508"/>
                  </a:moveTo>
                  <a:cubicBezTo>
                    <a:pt x="709" y="508"/>
                    <a:pt x="709" y="508"/>
                    <a:pt x="709" y="508"/>
                  </a:cubicBezTo>
                  <a:cubicBezTo>
                    <a:pt x="709" y="493"/>
                    <a:pt x="709" y="493"/>
                    <a:pt x="709" y="493"/>
                  </a:cubicBezTo>
                  <a:cubicBezTo>
                    <a:pt x="312" y="493"/>
                    <a:pt x="312" y="493"/>
                    <a:pt x="312" y="493"/>
                  </a:cubicBezTo>
                  <a:cubicBezTo>
                    <a:pt x="312" y="508"/>
                    <a:pt x="312" y="508"/>
                    <a:pt x="312" y="508"/>
                  </a:cubicBezTo>
                  <a:moveTo>
                    <a:pt x="843" y="59"/>
                  </a:moveTo>
                  <a:cubicBezTo>
                    <a:pt x="178" y="59"/>
                    <a:pt x="178" y="59"/>
                    <a:pt x="178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78" y="433"/>
                    <a:pt x="178" y="433"/>
                    <a:pt x="178" y="433"/>
                  </a:cubicBezTo>
                  <a:cubicBezTo>
                    <a:pt x="178" y="433"/>
                    <a:pt x="178" y="433"/>
                    <a:pt x="178" y="433"/>
                  </a:cubicBezTo>
                  <a:cubicBezTo>
                    <a:pt x="178" y="433"/>
                    <a:pt x="178" y="433"/>
                    <a:pt x="178" y="433"/>
                  </a:cubicBezTo>
                  <a:cubicBezTo>
                    <a:pt x="843" y="433"/>
                    <a:pt x="843" y="433"/>
                    <a:pt x="843" y="433"/>
                  </a:cubicBezTo>
                  <a:cubicBezTo>
                    <a:pt x="843" y="433"/>
                    <a:pt x="843" y="433"/>
                    <a:pt x="843" y="433"/>
                  </a:cubicBezTo>
                  <a:cubicBezTo>
                    <a:pt x="843" y="433"/>
                    <a:pt x="843" y="433"/>
                    <a:pt x="843" y="433"/>
                  </a:cubicBezTo>
                  <a:cubicBezTo>
                    <a:pt x="843" y="59"/>
                    <a:pt x="843" y="59"/>
                    <a:pt x="843" y="59"/>
                  </a:cubicBezTo>
                  <a:cubicBezTo>
                    <a:pt x="843" y="59"/>
                    <a:pt x="843" y="59"/>
                    <a:pt x="843" y="59"/>
                  </a:cubicBezTo>
                  <a:cubicBezTo>
                    <a:pt x="843" y="59"/>
                    <a:pt x="843" y="59"/>
                    <a:pt x="843" y="59"/>
                  </a:cubicBezTo>
                  <a:cubicBezTo>
                    <a:pt x="843" y="59"/>
                    <a:pt x="843" y="59"/>
                    <a:pt x="843" y="59"/>
                  </a:cubicBezTo>
                  <a:moveTo>
                    <a:pt x="153" y="628"/>
                  </a:moveTo>
                  <a:cubicBezTo>
                    <a:pt x="148" y="638"/>
                    <a:pt x="139" y="653"/>
                    <a:pt x="134" y="663"/>
                  </a:cubicBezTo>
                  <a:cubicBezTo>
                    <a:pt x="168" y="663"/>
                    <a:pt x="203" y="663"/>
                    <a:pt x="238" y="663"/>
                  </a:cubicBezTo>
                  <a:cubicBezTo>
                    <a:pt x="243" y="653"/>
                    <a:pt x="248" y="638"/>
                    <a:pt x="253" y="628"/>
                  </a:cubicBezTo>
                  <a:cubicBezTo>
                    <a:pt x="218" y="628"/>
                    <a:pt x="188" y="628"/>
                    <a:pt x="153" y="628"/>
                  </a:cubicBezTo>
                  <a:moveTo>
                    <a:pt x="203" y="548"/>
                  </a:moveTo>
                  <a:cubicBezTo>
                    <a:pt x="198" y="553"/>
                    <a:pt x="193" y="563"/>
                    <a:pt x="188" y="573"/>
                  </a:cubicBezTo>
                  <a:cubicBezTo>
                    <a:pt x="228" y="573"/>
                    <a:pt x="263" y="573"/>
                    <a:pt x="302" y="573"/>
                  </a:cubicBezTo>
                  <a:cubicBezTo>
                    <a:pt x="307" y="563"/>
                    <a:pt x="307" y="553"/>
                    <a:pt x="312" y="548"/>
                  </a:cubicBezTo>
                  <a:cubicBezTo>
                    <a:pt x="277" y="548"/>
                    <a:pt x="243" y="548"/>
                    <a:pt x="203" y="548"/>
                  </a:cubicBezTo>
                  <a:moveTo>
                    <a:pt x="778" y="548"/>
                  </a:moveTo>
                  <a:cubicBezTo>
                    <a:pt x="778" y="553"/>
                    <a:pt x="783" y="563"/>
                    <a:pt x="788" y="573"/>
                  </a:cubicBezTo>
                  <a:cubicBezTo>
                    <a:pt x="813" y="573"/>
                    <a:pt x="838" y="573"/>
                    <a:pt x="858" y="573"/>
                  </a:cubicBezTo>
                  <a:cubicBezTo>
                    <a:pt x="853" y="563"/>
                    <a:pt x="848" y="553"/>
                    <a:pt x="843" y="548"/>
                  </a:cubicBezTo>
                  <a:cubicBezTo>
                    <a:pt x="823" y="548"/>
                    <a:pt x="798" y="548"/>
                    <a:pt x="778" y="548"/>
                  </a:cubicBezTo>
                  <a:moveTo>
                    <a:pt x="689" y="548"/>
                  </a:moveTo>
                  <a:cubicBezTo>
                    <a:pt x="689" y="553"/>
                    <a:pt x="694" y="563"/>
                    <a:pt x="694" y="573"/>
                  </a:cubicBezTo>
                  <a:cubicBezTo>
                    <a:pt x="719" y="573"/>
                    <a:pt x="744" y="573"/>
                    <a:pt x="769" y="573"/>
                  </a:cubicBezTo>
                  <a:cubicBezTo>
                    <a:pt x="764" y="563"/>
                    <a:pt x="759" y="553"/>
                    <a:pt x="754" y="548"/>
                  </a:cubicBezTo>
                  <a:cubicBezTo>
                    <a:pt x="734" y="548"/>
                    <a:pt x="709" y="548"/>
                    <a:pt x="689" y="548"/>
                  </a:cubicBezTo>
                  <a:moveTo>
                    <a:pt x="600" y="548"/>
                  </a:moveTo>
                  <a:cubicBezTo>
                    <a:pt x="600" y="553"/>
                    <a:pt x="600" y="563"/>
                    <a:pt x="605" y="573"/>
                  </a:cubicBezTo>
                  <a:cubicBezTo>
                    <a:pt x="625" y="573"/>
                    <a:pt x="649" y="573"/>
                    <a:pt x="674" y="573"/>
                  </a:cubicBezTo>
                  <a:cubicBezTo>
                    <a:pt x="669" y="563"/>
                    <a:pt x="669" y="553"/>
                    <a:pt x="664" y="548"/>
                  </a:cubicBezTo>
                  <a:cubicBezTo>
                    <a:pt x="644" y="548"/>
                    <a:pt x="620" y="548"/>
                    <a:pt x="600" y="548"/>
                  </a:cubicBezTo>
                  <a:moveTo>
                    <a:pt x="511" y="548"/>
                  </a:moveTo>
                  <a:cubicBezTo>
                    <a:pt x="511" y="553"/>
                    <a:pt x="511" y="563"/>
                    <a:pt x="511" y="573"/>
                  </a:cubicBezTo>
                  <a:cubicBezTo>
                    <a:pt x="535" y="573"/>
                    <a:pt x="560" y="573"/>
                    <a:pt x="580" y="573"/>
                  </a:cubicBezTo>
                  <a:cubicBezTo>
                    <a:pt x="580" y="563"/>
                    <a:pt x="580" y="553"/>
                    <a:pt x="580" y="548"/>
                  </a:cubicBezTo>
                  <a:cubicBezTo>
                    <a:pt x="555" y="548"/>
                    <a:pt x="535" y="548"/>
                    <a:pt x="511" y="548"/>
                  </a:cubicBezTo>
                  <a:moveTo>
                    <a:pt x="421" y="548"/>
                  </a:moveTo>
                  <a:cubicBezTo>
                    <a:pt x="421" y="553"/>
                    <a:pt x="421" y="563"/>
                    <a:pt x="416" y="573"/>
                  </a:cubicBezTo>
                  <a:cubicBezTo>
                    <a:pt x="441" y="573"/>
                    <a:pt x="466" y="573"/>
                    <a:pt x="486" y="573"/>
                  </a:cubicBezTo>
                  <a:cubicBezTo>
                    <a:pt x="491" y="563"/>
                    <a:pt x="491" y="553"/>
                    <a:pt x="491" y="548"/>
                  </a:cubicBezTo>
                  <a:cubicBezTo>
                    <a:pt x="466" y="548"/>
                    <a:pt x="446" y="548"/>
                    <a:pt x="421" y="548"/>
                  </a:cubicBezTo>
                  <a:moveTo>
                    <a:pt x="332" y="548"/>
                  </a:moveTo>
                  <a:cubicBezTo>
                    <a:pt x="332" y="553"/>
                    <a:pt x="327" y="563"/>
                    <a:pt x="327" y="573"/>
                  </a:cubicBezTo>
                  <a:cubicBezTo>
                    <a:pt x="347" y="573"/>
                    <a:pt x="372" y="573"/>
                    <a:pt x="396" y="573"/>
                  </a:cubicBezTo>
                  <a:cubicBezTo>
                    <a:pt x="396" y="563"/>
                    <a:pt x="401" y="553"/>
                    <a:pt x="401" y="548"/>
                  </a:cubicBezTo>
                  <a:cubicBezTo>
                    <a:pt x="382" y="548"/>
                    <a:pt x="357" y="548"/>
                    <a:pt x="332" y="548"/>
                  </a:cubicBezTo>
                  <a:moveTo>
                    <a:pt x="754" y="583"/>
                  </a:moveTo>
                  <a:cubicBezTo>
                    <a:pt x="759" y="593"/>
                    <a:pt x="759" y="603"/>
                    <a:pt x="764" y="613"/>
                  </a:cubicBezTo>
                  <a:cubicBezTo>
                    <a:pt x="803" y="613"/>
                    <a:pt x="843" y="613"/>
                    <a:pt x="883" y="613"/>
                  </a:cubicBezTo>
                  <a:cubicBezTo>
                    <a:pt x="878" y="603"/>
                    <a:pt x="873" y="593"/>
                    <a:pt x="868" y="583"/>
                  </a:cubicBezTo>
                  <a:cubicBezTo>
                    <a:pt x="828" y="583"/>
                    <a:pt x="793" y="583"/>
                    <a:pt x="754" y="583"/>
                  </a:cubicBezTo>
                  <a:moveTo>
                    <a:pt x="654" y="583"/>
                  </a:moveTo>
                  <a:cubicBezTo>
                    <a:pt x="659" y="593"/>
                    <a:pt x="659" y="603"/>
                    <a:pt x="664" y="613"/>
                  </a:cubicBezTo>
                  <a:cubicBezTo>
                    <a:pt x="689" y="613"/>
                    <a:pt x="714" y="613"/>
                    <a:pt x="739" y="613"/>
                  </a:cubicBezTo>
                  <a:cubicBezTo>
                    <a:pt x="734" y="603"/>
                    <a:pt x="734" y="593"/>
                    <a:pt x="729" y="583"/>
                  </a:cubicBezTo>
                  <a:cubicBezTo>
                    <a:pt x="704" y="583"/>
                    <a:pt x="679" y="583"/>
                    <a:pt x="654" y="583"/>
                  </a:cubicBezTo>
                  <a:moveTo>
                    <a:pt x="560" y="583"/>
                  </a:moveTo>
                  <a:cubicBezTo>
                    <a:pt x="560" y="593"/>
                    <a:pt x="565" y="603"/>
                    <a:pt x="565" y="613"/>
                  </a:cubicBezTo>
                  <a:cubicBezTo>
                    <a:pt x="590" y="613"/>
                    <a:pt x="615" y="613"/>
                    <a:pt x="640" y="613"/>
                  </a:cubicBezTo>
                  <a:cubicBezTo>
                    <a:pt x="640" y="603"/>
                    <a:pt x="635" y="593"/>
                    <a:pt x="635" y="583"/>
                  </a:cubicBezTo>
                  <a:cubicBezTo>
                    <a:pt x="610" y="583"/>
                    <a:pt x="585" y="583"/>
                    <a:pt x="560" y="583"/>
                  </a:cubicBezTo>
                  <a:moveTo>
                    <a:pt x="466" y="583"/>
                  </a:moveTo>
                  <a:cubicBezTo>
                    <a:pt x="466" y="593"/>
                    <a:pt x="466" y="603"/>
                    <a:pt x="461" y="613"/>
                  </a:cubicBezTo>
                  <a:cubicBezTo>
                    <a:pt x="491" y="613"/>
                    <a:pt x="516" y="613"/>
                    <a:pt x="540" y="613"/>
                  </a:cubicBezTo>
                  <a:cubicBezTo>
                    <a:pt x="540" y="603"/>
                    <a:pt x="540" y="593"/>
                    <a:pt x="540" y="583"/>
                  </a:cubicBezTo>
                  <a:cubicBezTo>
                    <a:pt x="516" y="583"/>
                    <a:pt x="491" y="583"/>
                    <a:pt x="466" y="583"/>
                  </a:cubicBezTo>
                  <a:moveTo>
                    <a:pt x="372" y="583"/>
                  </a:moveTo>
                  <a:cubicBezTo>
                    <a:pt x="367" y="593"/>
                    <a:pt x="367" y="603"/>
                    <a:pt x="362" y="613"/>
                  </a:cubicBezTo>
                  <a:cubicBezTo>
                    <a:pt x="391" y="613"/>
                    <a:pt x="416" y="613"/>
                    <a:pt x="441" y="613"/>
                  </a:cubicBezTo>
                  <a:cubicBezTo>
                    <a:pt x="441" y="603"/>
                    <a:pt x="441" y="593"/>
                    <a:pt x="446" y="583"/>
                  </a:cubicBezTo>
                  <a:cubicBezTo>
                    <a:pt x="421" y="583"/>
                    <a:pt x="396" y="583"/>
                    <a:pt x="372" y="583"/>
                  </a:cubicBezTo>
                  <a:moveTo>
                    <a:pt x="277" y="583"/>
                  </a:moveTo>
                  <a:cubicBezTo>
                    <a:pt x="272" y="593"/>
                    <a:pt x="267" y="603"/>
                    <a:pt x="263" y="613"/>
                  </a:cubicBezTo>
                  <a:cubicBezTo>
                    <a:pt x="287" y="613"/>
                    <a:pt x="312" y="613"/>
                    <a:pt x="337" y="613"/>
                  </a:cubicBezTo>
                  <a:cubicBezTo>
                    <a:pt x="342" y="603"/>
                    <a:pt x="347" y="593"/>
                    <a:pt x="347" y="583"/>
                  </a:cubicBezTo>
                  <a:cubicBezTo>
                    <a:pt x="322" y="583"/>
                    <a:pt x="297" y="583"/>
                    <a:pt x="277" y="583"/>
                  </a:cubicBezTo>
                  <a:moveTo>
                    <a:pt x="183" y="583"/>
                  </a:moveTo>
                  <a:cubicBezTo>
                    <a:pt x="173" y="593"/>
                    <a:pt x="168" y="603"/>
                    <a:pt x="163" y="613"/>
                  </a:cubicBezTo>
                  <a:cubicBezTo>
                    <a:pt x="188" y="613"/>
                    <a:pt x="213" y="613"/>
                    <a:pt x="238" y="613"/>
                  </a:cubicBezTo>
                  <a:cubicBezTo>
                    <a:pt x="243" y="603"/>
                    <a:pt x="248" y="593"/>
                    <a:pt x="253" y="583"/>
                  </a:cubicBezTo>
                  <a:cubicBezTo>
                    <a:pt x="228" y="583"/>
                    <a:pt x="203" y="583"/>
                    <a:pt x="183" y="583"/>
                  </a:cubicBezTo>
                  <a:moveTo>
                    <a:pt x="793" y="628"/>
                  </a:moveTo>
                  <a:cubicBezTo>
                    <a:pt x="798" y="638"/>
                    <a:pt x="803" y="653"/>
                    <a:pt x="808" y="663"/>
                  </a:cubicBezTo>
                  <a:cubicBezTo>
                    <a:pt x="843" y="663"/>
                    <a:pt x="878" y="663"/>
                    <a:pt x="912" y="663"/>
                  </a:cubicBezTo>
                  <a:cubicBezTo>
                    <a:pt x="907" y="653"/>
                    <a:pt x="902" y="638"/>
                    <a:pt x="893" y="628"/>
                  </a:cubicBezTo>
                  <a:cubicBezTo>
                    <a:pt x="863" y="628"/>
                    <a:pt x="828" y="628"/>
                    <a:pt x="793" y="628"/>
                  </a:cubicBezTo>
                  <a:moveTo>
                    <a:pt x="689" y="628"/>
                  </a:moveTo>
                  <a:cubicBezTo>
                    <a:pt x="694" y="638"/>
                    <a:pt x="699" y="653"/>
                    <a:pt x="699" y="663"/>
                  </a:cubicBezTo>
                  <a:cubicBezTo>
                    <a:pt x="729" y="663"/>
                    <a:pt x="754" y="663"/>
                    <a:pt x="783" y="663"/>
                  </a:cubicBezTo>
                  <a:cubicBezTo>
                    <a:pt x="778" y="653"/>
                    <a:pt x="773" y="638"/>
                    <a:pt x="769" y="628"/>
                  </a:cubicBezTo>
                  <a:cubicBezTo>
                    <a:pt x="744" y="628"/>
                    <a:pt x="719" y="628"/>
                    <a:pt x="689" y="628"/>
                  </a:cubicBezTo>
                  <a:moveTo>
                    <a:pt x="590" y="628"/>
                  </a:moveTo>
                  <a:cubicBezTo>
                    <a:pt x="590" y="638"/>
                    <a:pt x="590" y="653"/>
                    <a:pt x="590" y="663"/>
                  </a:cubicBezTo>
                  <a:cubicBezTo>
                    <a:pt x="620" y="663"/>
                    <a:pt x="649" y="663"/>
                    <a:pt x="674" y="663"/>
                  </a:cubicBezTo>
                  <a:cubicBezTo>
                    <a:pt x="674" y="653"/>
                    <a:pt x="669" y="638"/>
                    <a:pt x="669" y="628"/>
                  </a:cubicBezTo>
                  <a:cubicBezTo>
                    <a:pt x="640" y="628"/>
                    <a:pt x="615" y="628"/>
                    <a:pt x="590" y="628"/>
                  </a:cubicBezTo>
                  <a:moveTo>
                    <a:pt x="486" y="628"/>
                  </a:moveTo>
                  <a:cubicBezTo>
                    <a:pt x="486" y="638"/>
                    <a:pt x="486" y="653"/>
                    <a:pt x="486" y="663"/>
                  </a:cubicBezTo>
                  <a:cubicBezTo>
                    <a:pt x="511" y="663"/>
                    <a:pt x="540" y="663"/>
                    <a:pt x="570" y="663"/>
                  </a:cubicBezTo>
                  <a:cubicBezTo>
                    <a:pt x="565" y="653"/>
                    <a:pt x="565" y="638"/>
                    <a:pt x="565" y="628"/>
                  </a:cubicBezTo>
                  <a:cubicBezTo>
                    <a:pt x="540" y="628"/>
                    <a:pt x="511" y="628"/>
                    <a:pt x="486" y="628"/>
                  </a:cubicBezTo>
                  <a:moveTo>
                    <a:pt x="382" y="628"/>
                  </a:moveTo>
                  <a:cubicBezTo>
                    <a:pt x="382" y="638"/>
                    <a:pt x="377" y="653"/>
                    <a:pt x="377" y="663"/>
                  </a:cubicBezTo>
                  <a:cubicBezTo>
                    <a:pt x="401" y="663"/>
                    <a:pt x="431" y="663"/>
                    <a:pt x="456" y="663"/>
                  </a:cubicBezTo>
                  <a:cubicBezTo>
                    <a:pt x="461" y="653"/>
                    <a:pt x="461" y="638"/>
                    <a:pt x="461" y="628"/>
                  </a:cubicBezTo>
                  <a:cubicBezTo>
                    <a:pt x="436" y="628"/>
                    <a:pt x="411" y="628"/>
                    <a:pt x="382" y="628"/>
                  </a:cubicBezTo>
                  <a:moveTo>
                    <a:pt x="282" y="628"/>
                  </a:moveTo>
                  <a:cubicBezTo>
                    <a:pt x="277" y="638"/>
                    <a:pt x="272" y="653"/>
                    <a:pt x="267" y="663"/>
                  </a:cubicBezTo>
                  <a:cubicBezTo>
                    <a:pt x="297" y="663"/>
                    <a:pt x="322" y="663"/>
                    <a:pt x="352" y="663"/>
                  </a:cubicBezTo>
                  <a:cubicBezTo>
                    <a:pt x="352" y="653"/>
                    <a:pt x="357" y="638"/>
                    <a:pt x="362" y="628"/>
                  </a:cubicBezTo>
                  <a:cubicBezTo>
                    <a:pt x="332" y="628"/>
                    <a:pt x="307" y="628"/>
                    <a:pt x="282" y="628"/>
                  </a:cubicBezTo>
                </a:path>
              </a:pathLst>
            </a:custGeom>
            <a:solidFill>
              <a:srgbClr val="D9D9D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32" name="path 1032"/>
            <p:cNvSpPr/>
            <p:nvPr/>
          </p:nvSpPr>
          <p:spPr>
            <a:xfrm>
              <a:off x="3557016" y="1905000"/>
              <a:ext cx="536447" cy="518159"/>
            </a:xfrm>
            <a:custGeom>
              <a:avLst/>
              <a:gdLst/>
              <a:ahLst/>
              <a:cxnLst/>
              <a:rect l="0" t="0" r="0" b="0"/>
              <a:pathLst>
                <a:path w="844" h="815">
                  <a:moveTo>
                    <a:pt x="348" y="503"/>
                  </a:moveTo>
                  <a:cubicBezTo>
                    <a:pt x="348" y="503"/>
                    <a:pt x="348" y="503"/>
                    <a:pt x="348" y="503"/>
                  </a:cubicBezTo>
                  <a:cubicBezTo>
                    <a:pt x="356" y="503"/>
                    <a:pt x="356" y="512"/>
                    <a:pt x="356" y="512"/>
                  </a:cubicBezTo>
                  <a:cubicBezTo>
                    <a:pt x="356" y="581"/>
                    <a:pt x="356" y="581"/>
                    <a:pt x="356" y="581"/>
                  </a:cubicBezTo>
                  <a:cubicBezTo>
                    <a:pt x="356" y="581"/>
                    <a:pt x="365" y="581"/>
                    <a:pt x="365" y="581"/>
                  </a:cubicBezTo>
                  <a:cubicBezTo>
                    <a:pt x="391" y="590"/>
                    <a:pt x="409" y="590"/>
                    <a:pt x="417" y="598"/>
                  </a:cubicBezTo>
                  <a:cubicBezTo>
                    <a:pt x="426" y="607"/>
                    <a:pt x="426" y="607"/>
                    <a:pt x="426" y="616"/>
                  </a:cubicBezTo>
                  <a:cubicBezTo>
                    <a:pt x="426" y="642"/>
                    <a:pt x="426" y="668"/>
                    <a:pt x="426" y="694"/>
                  </a:cubicBezTo>
                  <a:cubicBezTo>
                    <a:pt x="426" y="694"/>
                    <a:pt x="426" y="703"/>
                    <a:pt x="417" y="703"/>
                  </a:cubicBezTo>
                  <a:cubicBezTo>
                    <a:pt x="409" y="711"/>
                    <a:pt x="400" y="720"/>
                    <a:pt x="383" y="720"/>
                  </a:cubicBezTo>
                  <a:cubicBezTo>
                    <a:pt x="383" y="781"/>
                    <a:pt x="383" y="781"/>
                    <a:pt x="383" y="781"/>
                  </a:cubicBezTo>
                  <a:cubicBezTo>
                    <a:pt x="383" y="781"/>
                    <a:pt x="383" y="790"/>
                    <a:pt x="374" y="790"/>
                  </a:cubicBezTo>
                  <a:cubicBezTo>
                    <a:pt x="365" y="798"/>
                    <a:pt x="348" y="807"/>
                    <a:pt x="322" y="807"/>
                  </a:cubicBezTo>
                  <a:cubicBezTo>
                    <a:pt x="296" y="815"/>
                    <a:pt x="252" y="815"/>
                    <a:pt x="208" y="815"/>
                  </a:cubicBezTo>
                  <a:cubicBezTo>
                    <a:pt x="165" y="815"/>
                    <a:pt x="130" y="815"/>
                    <a:pt x="104" y="807"/>
                  </a:cubicBezTo>
                  <a:cubicBezTo>
                    <a:pt x="78" y="807"/>
                    <a:pt x="60" y="798"/>
                    <a:pt x="52" y="790"/>
                  </a:cubicBezTo>
                  <a:cubicBezTo>
                    <a:pt x="43" y="790"/>
                    <a:pt x="43" y="781"/>
                    <a:pt x="43" y="781"/>
                  </a:cubicBezTo>
                  <a:cubicBezTo>
                    <a:pt x="43" y="755"/>
                    <a:pt x="43" y="729"/>
                    <a:pt x="43" y="703"/>
                  </a:cubicBezTo>
                  <a:cubicBezTo>
                    <a:pt x="43" y="694"/>
                    <a:pt x="43" y="694"/>
                    <a:pt x="43" y="685"/>
                  </a:cubicBezTo>
                  <a:cubicBezTo>
                    <a:pt x="52" y="685"/>
                    <a:pt x="69" y="677"/>
                    <a:pt x="78" y="677"/>
                  </a:cubicBezTo>
                  <a:cubicBezTo>
                    <a:pt x="78" y="624"/>
                    <a:pt x="78" y="624"/>
                    <a:pt x="78" y="624"/>
                  </a:cubicBezTo>
                  <a:cubicBezTo>
                    <a:pt x="78" y="624"/>
                    <a:pt x="78" y="624"/>
                    <a:pt x="69" y="624"/>
                  </a:cubicBezTo>
                  <a:cubicBezTo>
                    <a:pt x="52" y="616"/>
                    <a:pt x="34" y="616"/>
                    <a:pt x="17" y="607"/>
                  </a:cubicBezTo>
                  <a:cubicBezTo>
                    <a:pt x="17" y="598"/>
                    <a:pt x="17" y="598"/>
                    <a:pt x="17" y="590"/>
                  </a:cubicBezTo>
                  <a:cubicBezTo>
                    <a:pt x="17" y="564"/>
                    <a:pt x="17" y="538"/>
                    <a:pt x="17" y="512"/>
                  </a:cubicBezTo>
                  <a:cubicBezTo>
                    <a:pt x="17" y="512"/>
                    <a:pt x="17" y="503"/>
                    <a:pt x="17" y="503"/>
                  </a:cubicBezTo>
                  <a:cubicBezTo>
                    <a:pt x="26" y="494"/>
                    <a:pt x="52" y="486"/>
                    <a:pt x="69" y="486"/>
                  </a:cubicBezTo>
                  <a:cubicBezTo>
                    <a:pt x="78" y="477"/>
                    <a:pt x="78" y="477"/>
                    <a:pt x="86" y="477"/>
                  </a:cubicBezTo>
                  <a:cubicBezTo>
                    <a:pt x="78" y="477"/>
                    <a:pt x="78" y="468"/>
                    <a:pt x="78" y="468"/>
                  </a:cubicBezTo>
                  <a:cubicBezTo>
                    <a:pt x="78" y="442"/>
                    <a:pt x="78" y="416"/>
                    <a:pt x="78" y="390"/>
                  </a:cubicBezTo>
                  <a:cubicBezTo>
                    <a:pt x="78" y="390"/>
                    <a:pt x="78" y="382"/>
                    <a:pt x="86" y="382"/>
                  </a:cubicBezTo>
                  <a:cubicBezTo>
                    <a:pt x="78" y="382"/>
                    <a:pt x="69" y="373"/>
                    <a:pt x="60" y="373"/>
                  </a:cubicBezTo>
                  <a:cubicBezTo>
                    <a:pt x="34" y="373"/>
                    <a:pt x="17" y="364"/>
                    <a:pt x="8" y="355"/>
                  </a:cubicBezTo>
                  <a:cubicBezTo>
                    <a:pt x="8" y="347"/>
                    <a:pt x="0" y="347"/>
                    <a:pt x="0" y="338"/>
                  </a:cubicBezTo>
                  <a:cubicBezTo>
                    <a:pt x="0" y="321"/>
                    <a:pt x="0" y="295"/>
                    <a:pt x="0" y="269"/>
                  </a:cubicBezTo>
                  <a:cubicBezTo>
                    <a:pt x="0" y="260"/>
                    <a:pt x="8" y="260"/>
                    <a:pt x="8" y="251"/>
                  </a:cubicBezTo>
                  <a:cubicBezTo>
                    <a:pt x="17" y="242"/>
                    <a:pt x="34" y="234"/>
                    <a:pt x="60" y="234"/>
                  </a:cubicBezTo>
                  <a:cubicBezTo>
                    <a:pt x="95" y="225"/>
                    <a:pt x="130" y="225"/>
                    <a:pt x="174" y="225"/>
                  </a:cubicBezTo>
                  <a:cubicBezTo>
                    <a:pt x="217" y="225"/>
                    <a:pt x="261" y="225"/>
                    <a:pt x="287" y="234"/>
                  </a:cubicBezTo>
                  <a:cubicBezTo>
                    <a:pt x="313" y="234"/>
                    <a:pt x="330" y="242"/>
                    <a:pt x="339" y="251"/>
                  </a:cubicBezTo>
                  <a:cubicBezTo>
                    <a:pt x="348" y="260"/>
                    <a:pt x="348" y="260"/>
                    <a:pt x="348" y="269"/>
                  </a:cubicBezTo>
                  <a:cubicBezTo>
                    <a:pt x="348" y="295"/>
                    <a:pt x="348" y="321"/>
                    <a:pt x="348" y="338"/>
                  </a:cubicBezTo>
                  <a:cubicBezTo>
                    <a:pt x="348" y="347"/>
                    <a:pt x="348" y="355"/>
                    <a:pt x="339" y="355"/>
                  </a:cubicBezTo>
                  <a:cubicBezTo>
                    <a:pt x="348" y="355"/>
                    <a:pt x="356" y="355"/>
                    <a:pt x="356" y="355"/>
                  </a:cubicBezTo>
                  <a:cubicBezTo>
                    <a:pt x="383" y="364"/>
                    <a:pt x="400" y="364"/>
                    <a:pt x="409" y="373"/>
                  </a:cubicBezTo>
                  <a:cubicBezTo>
                    <a:pt x="417" y="382"/>
                    <a:pt x="417" y="390"/>
                    <a:pt x="417" y="390"/>
                  </a:cubicBezTo>
                  <a:cubicBezTo>
                    <a:pt x="417" y="416"/>
                    <a:pt x="417" y="442"/>
                    <a:pt x="417" y="468"/>
                  </a:cubicBezTo>
                  <a:cubicBezTo>
                    <a:pt x="417" y="477"/>
                    <a:pt x="417" y="477"/>
                    <a:pt x="409" y="477"/>
                  </a:cubicBezTo>
                  <a:cubicBezTo>
                    <a:pt x="400" y="486"/>
                    <a:pt x="383" y="494"/>
                    <a:pt x="356" y="503"/>
                  </a:cubicBezTo>
                  <a:cubicBezTo>
                    <a:pt x="356" y="503"/>
                    <a:pt x="356" y="503"/>
                    <a:pt x="348" y="503"/>
                  </a:cubicBezTo>
                  <a:moveTo>
                    <a:pt x="644" y="0"/>
                  </a:moveTo>
                  <a:cubicBezTo>
                    <a:pt x="600" y="0"/>
                    <a:pt x="557" y="8"/>
                    <a:pt x="531" y="8"/>
                  </a:cubicBezTo>
                  <a:cubicBezTo>
                    <a:pt x="505" y="17"/>
                    <a:pt x="487" y="17"/>
                    <a:pt x="478" y="34"/>
                  </a:cubicBezTo>
                  <a:cubicBezTo>
                    <a:pt x="470" y="34"/>
                    <a:pt x="470" y="34"/>
                    <a:pt x="470" y="43"/>
                  </a:cubicBezTo>
                  <a:cubicBezTo>
                    <a:pt x="470" y="69"/>
                    <a:pt x="470" y="95"/>
                    <a:pt x="470" y="121"/>
                  </a:cubicBezTo>
                  <a:cubicBezTo>
                    <a:pt x="470" y="121"/>
                    <a:pt x="470" y="130"/>
                    <a:pt x="478" y="130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52" y="138"/>
                    <a:pt x="426" y="147"/>
                    <a:pt x="417" y="156"/>
                  </a:cubicBezTo>
                  <a:cubicBezTo>
                    <a:pt x="417" y="164"/>
                    <a:pt x="417" y="164"/>
                    <a:pt x="417" y="173"/>
                  </a:cubicBezTo>
                  <a:cubicBezTo>
                    <a:pt x="417" y="199"/>
                    <a:pt x="417" y="225"/>
                    <a:pt x="417" y="242"/>
                  </a:cubicBezTo>
                  <a:cubicBezTo>
                    <a:pt x="417" y="251"/>
                    <a:pt x="417" y="260"/>
                    <a:pt x="417" y="260"/>
                  </a:cubicBezTo>
                  <a:cubicBezTo>
                    <a:pt x="435" y="269"/>
                    <a:pt x="452" y="277"/>
                    <a:pt x="478" y="277"/>
                  </a:cubicBezTo>
                  <a:cubicBezTo>
                    <a:pt x="478" y="277"/>
                    <a:pt x="478" y="277"/>
                    <a:pt x="478" y="277"/>
                  </a:cubicBezTo>
                  <a:cubicBezTo>
                    <a:pt x="478" y="286"/>
                    <a:pt x="470" y="286"/>
                    <a:pt x="470" y="286"/>
                  </a:cubicBezTo>
                  <a:cubicBezTo>
                    <a:pt x="470" y="295"/>
                    <a:pt x="461" y="295"/>
                    <a:pt x="461" y="303"/>
                  </a:cubicBezTo>
                  <a:cubicBezTo>
                    <a:pt x="461" y="321"/>
                    <a:pt x="461" y="347"/>
                    <a:pt x="461" y="373"/>
                  </a:cubicBezTo>
                  <a:cubicBezTo>
                    <a:pt x="461" y="382"/>
                    <a:pt x="470" y="382"/>
                    <a:pt x="470" y="390"/>
                  </a:cubicBezTo>
                  <a:cubicBezTo>
                    <a:pt x="478" y="399"/>
                    <a:pt x="487" y="399"/>
                    <a:pt x="505" y="407"/>
                  </a:cubicBezTo>
                  <a:cubicBezTo>
                    <a:pt x="496" y="407"/>
                    <a:pt x="487" y="407"/>
                    <a:pt x="478" y="416"/>
                  </a:cubicBezTo>
                  <a:cubicBezTo>
                    <a:pt x="478" y="416"/>
                    <a:pt x="470" y="425"/>
                    <a:pt x="470" y="433"/>
                  </a:cubicBezTo>
                  <a:cubicBezTo>
                    <a:pt x="470" y="451"/>
                    <a:pt x="470" y="477"/>
                    <a:pt x="470" y="503"/>
                  </a:cubicBezTo>
                  <a:cubicBezTo>
                    <a:pt x="470" y="512"/>
                    <a:pt x="478" y="512"/>
                    <a:pt x="478" y="520"/>
                  </a:cubicBezTo>
                  <a:cubicBezTo>
                    <a:pt x="487" y="520"/>
                    <a:pt x="505" y="529"/>
                    <a:pt x="522" y="538"/>
                  </a:cubicBezTo>
                  <a:cubicBezTo>
                    <a:pt x="513" y="538"/>
                    <a:pt x="505" y="538"/>
                    <a:pt x="505" y="546"/>
                  </a:cubicBezTo>
                  <a:cubicBezTo>
                    <a:pt x="496" y="546"/>
                    <a:pt x="496" y="555"/>
                    <a:pt x="496" y="555"/>
                  </a:cubicBezTo>
                  <a:cubicBezTo>
                    <a:pt x="496" y="581"/>
                    <a:pt x="496" y="607"/>
                    <a:pt x="496" y="633"/>
                  </a:cubicBezTo>
                  <a:cubicBezTo>
                    <a:pt x="496" y="642"/>
                    <a:pt x="496" y="642"/>
                    <a:pt x="505" y="642"/>
                  </a:cubicBezTo>
                  <a:cubicBezTo>
                    <a:pt x="505" y="650"/>
                    <a:pt x="513" y="650"/>
                    <a:pt x="513" y="650"/>
                  </a:cubicBezTo>
                  <a:cubicBezTo>
                    <a:pt x="496" y="659"/>
                    <a:pt x="487" y="659"/>
                    <a:pt x="478" y="668"/>
                  </a:cubicBezTo>
                  <a:cubicBezTo>
                    <a:pt x="478" y="677"/>
                    <a:pt x="470" y="677"/>
                    <a:pt x="470" y="685"/>
                  </a:cubicBezTo>
                  <a:cubicBezTo>
                    <a:pt x="470" y="711"/>
                    <a:pt x="470" y="737"/>
                    <a:pt x="470" y="755"/>
                  </a:cubicBezTo>
                  <a:cubicBezTo>
                    <a:pt x="470" y="763"/>
                    <a:pt x="478" y="763"/>
                    <a:pt x="478" y="772"/>
                  </a:cubicBezTo>
                  <a:cubicBezTo>
                    <a:pt x="487" y="781"/>
                    <a:pt x="513" y="790"/>
                    <a:pt x="531" y="790"/>
                  </a:cubicBezTo>
                  <a:cubicBezTo>
                    <a:pt x="566" y="798"/>
                    <a:pt x="600" y="798"/>
                    <a:pt x="644" y="798"/>
                  </a:cubicBezTo>
                  <a:cubicBezTo>
                    <a:pt x="687" y="798"/>
                    <a:pt x="731" y="798"/>
                    <a:pt x="757" y="790"/>
                  </a:cubicBezTo>
                  <a:cubicBezTo>
                    <a:pt x="783" y="790"/>
                    <a:pt x="801" y="781"/>
                    <a:pt x="810" y="772"/>
                  </a:cubicBezTo>
                  <a:cubicBezTo>
                    <a:pt x="818" y="772"/>
                    <a:pt x="818" y="763"/>
                    <a:pt x="818" y="755"/>
                  </a:cubicBezTo>
                  <a:cubicBezTo>
                    <a:pt x="818" y="737"/>
                    <a:pt x="818" y="711"/>
                    <a:pt x="818" y="685"/>
                  </a:cubicBezTo>
                  <a:cubicBezTo>
                    <a:pt x="818" y="677"/>
                    <a:pt x="818" y="677"/>
                    <a:pt x="810" y="668"/>
                  </a:cubicBezTo>
                  <a:cubicBezTo>
                    <a:pt x="810" y="668"/>
                    <a:pt x="801" y="668"/>
                    <a:pt x="801" y="659"/>
                  </a:cubicBezTo>
                  <a:cubicBezTo>
                    <a:pt x="810" y="659"/>
                    <a:pt x="827" y="650"/>
                    <a:pt x="835" y="650"/>
                  </a:cubicBezTo>
                  <a:cubicBezTo>
                    <a:pt x="835" y="642"/>
                    <a:pt x="835" y="642"/>
                    <a:pt x="844" y="633"/>
                  </a:cubicBezTo>
                  <a:cubicBezTo>
                    <a:pt x="844" y="607"/>
                    <a:pt x="844" y="581"/>
                    <a:pt x="844" y="555"/>
                  </a:cubicBezTo>
                  <a:cubicBezTo>
                    <a:pt x="844" y="555"/>
                    <a:pt x="835" y="546"/>
                    <a:pt x="835" y="546"/>
                  </a:cubicBezTo>
                  <a:cubicBezTo>
                    <a:pt x="827" y="538"/>
                    <a:pt x="810" y="529"/>
                    <a:pt x="792" y="529"/>
                  </a:cubicBezTo>
                  <a:cubicBezTo>
                    <a:pt x="801" y="520"/>
                    <a:pt x="810" y="520"/>
                    <a:pt x="810" y="520"/>
                  </a:cubicBezTo>
                  <a:cubicBezTo>
                    <a:pt x="818" y="512"/>
                    <a:pt x="818" y="512"/>
                    <a:pt x="818" y="503"/>
                  </a:cubicBezTo>
                  <a:cubicBezTo>
                    <a:pt x="818" y="477"/>
                    <a:pt x="818" y="451"/>
                    <a:pt x="818" y="433"/>
                  </a:cubicBezTo>
                  <a:cubicBezTo>
                    <a:pt x="818" y="425"/>
                    <a:pt x="818" y="416"/>
                    <a:pt x="810" y="416"/>
                  </a:cubicBezTo>
                  <a:cubicBezTo>
                    <a:pt x="801" y="407"/>
                    <a:pt x="792" y="407"/>
                    <a:pt x="783" y="399"/>
                  </a:cubicBezTo>
                  <a:cubicBezTo>
                    <a:pt x="792" y="399"/>
                    <a:pt x="792" y="390"/>
                    <a:pt x="801" y="390"/>
                  </a:cubicBezTo>
                  <a:cubicBezTo>
                    <a:pt x="810" y="382"/>
                    <a:pt x="810" y="382"/>
                    <a:pt x="810" y="373"/>
                  </a:cubicBezTo>
                  <a:cubicBezTo>
                    <a:pt x="810" y="347"/>
                    <a:pt x="810" y="321"/>
                    <a:pt x="810" y="303"/>
                  </a:cubicBezTo>
                  <a:cubicBezTo>
                    <a:pt x="810" y="295"/>
                    <a:pt x="810" y="295"/>
                    <a:pt x="801" y="286"/>
                  </a:cubicBezTo>
                  <a:cubicBezTo>
                    <a:pt x="792" y="277"/>
                    <a:pt x="775" y="269"/>
                    <a:pt x="748" y="269"/>
                  </a:cubicBezTo>
                  <a:cubicBezTo>
                    <a:pt x="748" y="269"/>
                    <a:pt x="748" y="269"/>
                    <a:pt x="740" y="269"/>
                  </a:cubicBezTo>
                  <a:cubicBezTo>
                    <a:pt x="748" y="269"/>
                    <a:pt x="748" y="260"/>
                    <a:pt x="748" y="260"/>
                  </a:cubicBezTo>
                  <a:cubicBezTo>
                    <a:pt x="757" y="260"/>
                    <a:pt x="757" y="251"/>
                    <a:pt x="757" y="242"/>
                  </a:cubicBezTo>
                  <a:cubicBezTo>
                    <a:pt x="757" y="225"/>
                    <a:pt x="757" y="199"/>
                    <a:pt x="757" y="173"/>
                  </a:cubicBezTo>
                  <a:cubicBezTo>
                    <a:pt x="757" y="164"/>
                    <a:pt x="757" y="164"/>
                    <a:pt x="748" y="156"/>
                  </a:cubicBezTo>
                  <a:cubicBezTo>
                    <a:pt x="748" y="156"/>
                    <a:pt x="748" y="156"/>
                    <a:pt x="748" y="156"/>
                  </a:cubicBezTo>
                  <a:cubicBezTo>
                    <a:pt x="748" y="156"/>
                    <a:pt x="748" y="156"/>
                    <a:pt x="748" y="156"/>
                  </a:cubicBezTo>
                  <a:cubicBezTo>
                    <a:pt x="775" y="147"/>
                    <a:pt x="792" y="138"/>
                    <a:pt x="801" y="130"/>
                  </a:cubicBezTo>
                  <a:cubicBezTo>
                    <a:pt x="810" y="130"/>
                    <a:pt x="810" y="130"/>
                    <a:pt x="810" y="121"/>
                  </a:cubicBezTo>
                  <a:cubicBezTo>
                    <a:pt x="810" y="95"/>
                    <a:pt x="810" y="69"/>
                    <a:pt x="810" y="43"/>
                  </a:cubicBezTo>
                  <a:cubicBezTo>
                    <a:pt x="810" y="43"/>
                    <a:pt x="810" y="34"/>
                    <a:pt x="810" y="25"/>
                  </a:cubicBezTo>
                  <a:cubicBezTo>
                    <a:pt x="792" y="17"/>
                    <a:pt x="775" y="17"/>
                    <a:pt x="748" y="8"/>
                  </a:cubicBezTo>
                  <a:cubicBezTo>
                    <a:pt x="722" y="8"/>
                    <a:pt x="687" y="0"/>
                    <a:pt x="644" y="0"/>
                  </a:cubicBezTo>
                  <a:moveTo>
                    <a:pt x="679" y="156"/>
                  </a:moveTo>
                  <a:cubicBezTo>
                    <a:pt x="679" y="156"/>
                    <a:pt x="687" y="164"/>
                    <a:pt x="687" y="164"/>
                  </a:cubicBezTo>
                  <a:cubicBezTo>
                    <a:pt x="705" y="164"/>
                    <a:pt x="714" y="164"/>
                    <a:pt x="714" y="164"/>
                  </a:cubicBezTo>
                  <a:cubicBezTo>
                    <a:pt x="714" y="173"/>
                    <a:pt x="705" y="173"/>
                    <a:pt x="687" y="173"/>
                  </a:cubicBezTo>
                  <a:cubicBezTo>
                    <a:pt x="661" y="182"/>
                    <a:pt x="626" y="182"/>
                    <a:pt x="583" y="182"/>
                  </a:cubicBezTo>
                  <a:cubicBezTo>
                    <a:pt x="548" y="182"/>
                    <a:pt x="505" y="182"/>
                    <a:pt x="478" y="173"/>
                  </a:cubicBezTo>
                  <a:cubicBezTo>
                    <a:pt x="461" y="173"/>
                    <a:pt x="452" y="173"/>
                    <a:pt x="452" y="164"/>
                  </a:cubicBezTo>
                  <a:cubicBezTo>
                    <a:pt x="452" y="164"/>
                    <a:pt x="461" y="164"/>
                    <a:pt x="478" y="164"/>
                  </a:cubicBezTo>
                  <a:cubicBezTo>
                    <a:pt x="496" y="156"/>
                    <a:pt x="522" y="156"/>
                    <a:pt x="548" y="156"/>
                  </a:cubicBezTo>
                  <a:cubicBezTo>
                    <a:pt x="574" y="156"/>
                    <a:pt x="609" y="156"/>
                    <a:pt x="644" y="156"/>
                  </a:cubicBezTo>
                  <a:cubicBezTo>
                    <a:pt x="653" y="156"/>
                    <a:pt x="661" y="156"/>
                    <a:pt x="679" y="156"/>
                  </a:cubicBezTo>
                  <a:moveTo>
                    <a:pt x="748" y="34"/>
                  </a:moveTo>
                  <a:cubicBezTo>
                    <a:pt x="766" y="34"/>
                    <a:pt x="775" y="34"/>
                    <a:pt x="775" y="43"/>
                  </a:cubicBezTo>
                  <a:cubicBezTo>
                    <a:pt x="775" y="43"/>
                    <a:pt x="766" y="43"/>
                    <a:pt x="748" y="43"/>
                  </a:cubicBezTo>
                  <a:cubicBezTo>
                    <a:pt x="722" y="52"/>
                    <a:pt x="679" y="52"/>
                    <a:pt x="644" y="52"/>
                  </a:cubicBezTo>
                  <a:cubicBezTo>
                    <a:pt x="600" y="52"/>
                    <a:pt x="566" y="52"/>
                    <a:pt x="540" y="43"/>
                  </a:cubicBezTo>
                  <a:cubicBezTo>
                    <a:pt x="522" y="43"/>
                    <a:pt x="513" y="43"/>
                    <a:pt x="513" y="43"/>
                  </a:cubicBezTo>
                  <a:cubicBezTo>
                    <a:pt x="513" y="34"/>
                    <a:pt x="522" y="34"/>
                    <a:pt x="540" y="34"/>
                  </a:cubicBezTo>
                  <a:cubicBezTo>
                    <a:pt x="566" y="25"/>
                    <a:pt x="600" y="25"/>
                    <a:pt x="644" y="25"/>
                  </a:cubicBezTo>
                  <a:cubicBezTo>
                    <a:pt x="679" y="25"/>
                    <a:pt x="722" y="25"/>
                    <a:pt x="748" y="34"/>
                  </a:cubicBezTo>
                  <a:moveTo>
                    <a:pt x="679" y="286"/>
                  </a:moveTo>
                  <a:cubicBezTo>
                    <a:pt x="705" y="286"/>
                    <a:pt x="722" y="286"/>
                    <a:pt x="740" y="286"/>
                  </a:cubicBezTo>
                  <a:cubicBezTo>
                    <a:pt x="757" y="295"/>
                    <a:pt x="766" y="295"/>
                    <a:pt x="766" y="295"/>
                  </a:cubicBezTo>
                  <a:cubicBezTo>
                    <a:pt x="766" y="295"/>
                    <a:pt x="757" y="303"/>
                    <a:pt x="740" y="303"/>
                  </a:cubicBezTo>
                  <a:cubicBezTo>
                    <a:pt x="714" y="303"/>
                    <a:pt x="679" y="312"/>
                    <a:pt x="635" y="312"/>
                  </a:cubicBezTo>
                  <a:cubicBezTo>
                    <a:pt x="592" y="312"/>
                    <a:pt x="557" y="303"/>
                    <a:pt x="531" y="303"/>
                  </a:cubicBezTo>
                  <a:cubicBezTo>
                    <a:pt x="513" y="303"/>
                    <a:pt x="505" y="295"/>
                    <a:pt x="505" y="295"/>
                  </a:cubicBezTo>
                  <a:cubicBezTo>
                    <a:pt x="505" y="295"/>
                    <a:pt x="513" y="295"/>
                    <a:pt x="531" y="286"/>
                  </a:cubicBezTo>
                  <a:cubicBezTo>
                    <a:pt x="540" y="286"/>
                    <a:pt x="540" y="286"/>
                    <a:pt x="548" y="286"/>
                  </a:cubicBezTo>
                  <a:cubicBezTo>
                    <a:pt x="557" y="286"/>
                    <a:pt x="574" y="286"/>
                    <a:pt x="583" y="286"/>
                  </a:cubicBezTo>
                  <a:cubicBezTo>
                    <a:pt x="618" y="286"/>
                    <a:pt x="653" y="286"/>
                    <a:pt x="679" y="286"/>
                  </a:cubicBezTo>
                  <a:moveTo>
                    <a:pt x="714" y="416"/>
                  </a:moveTo>
                  <a:cubicBezTo>
                    <a:pt x="722" y="416"/>
                    <a:pt x="740" y="416"/>
                    <a:pt x="748" y="416"/>
                  </a:cubicBezTo>
                  <a:cubicBezTo>
                    <a:pt x="766" y="425"/>
                    <a:pt x="775" y="425"/>
                    <a:pt x="775" y="425"/>
                  </a:cubicBezTo>
                  <a:cubicBezTo>
                    <a:pt x="775" y="425"/>
                    <a:pt x="766" y="425"/>
                    <a:pt x="748" y="433"/>
                  </a:cubicBezTo>
                  <a:cubicBezTo>
                    <a:pt x="722" y="433"/>
                    <a:pt x="687" y="442"/>
                    <a:pt x="644" y="442"/>
                  </a:cubicBezTo>
                  <a:cubicBezTo>
                    <a:pt x="600" y="442"/>
                    <a:pt x="566" y="433"/>
                    <a:pt x="540" y="433"/>
                  </a:cubicBezTo>
                  <a:cubicBezTo>
                    <a:pt x="522" y="425"/>
                    <a:pt x="513" y="425"/>
                    <a:pt x="513" y="425"/>
                  </a:cubicBezTo>
                  <a:cubicBezTo>
                    <a:pt x="513" y="425"/>
                    <a:pt x="522" y="425"/>
                    <a:pt x="540" y="416"/>
                  </a:cubicBezTo>
                  <a:cubicBezTo>
                    <a:pt x="548" y="416"/>
                    <a:pt x="557" y="416"/>
                    <a:pt x="574" y="416"/>
                  </a:cubicBezTo>
                  <a:cubicBezTo>
                    <a:pt x="592" y="416"/>
                    <a:pt x="609" y="416"/>
                    <a:pt x="635" y="416"/>
                  </a:cubicBezTo>
                  <a:cubicBezTo>
                    <a:pt x="661" y="416"/>
                    <a:pt x="687" y="416"/>
                    <a:pt x="714" y="416"/>
                  </a:cubicBezTo>
                  <a:moveTo>
                    <a:pt x="731" y="538"/>
                  </a:moveTo>
                  <a:cubicBezTo>
                    <a:pt x="748" y="546"/>
                    <a:pt x="757" y="546"/>
                    <a:pt x="775" y="546"/>
                  </a:cubicBezTo>
                  <a:cubicBezTo>
                    <a:pt x="792" y="546"/>
                    <a:pt x="801" y="555"/>
                    <a:pt x="801" y="555"/>
                  </a:cubicBezTo>
                  <a:cubicBezTo>
                    <a:pt x="801" y="555"/>
                    <a:pt x="792" y="555"/>
                    <a:pt x="775" y="564"/>
                  </a:cubicBezTo>
                  <a:cubicBezTo>
                    <a:pt x="748" y="564"/>
                    <a:pt x="714" y="564"/>
                    <a:pt x="670" y="564"/>
                  </a:cubicBezTo>
                  <a:cubicBezTo>
                    <a:pt x="626" y="564"/>
                    <a:pt x="592" y="564"/>
                    <a:pt x="566" y="564"/>
                  </a:cubicBezTo>
                  <a:cubicBezTo>
                    <a:pt x="548" y="555"/>
                    <a:pt x="540" y="555"/>
                    <a:pt x="540" y="555"/>
                  </a:cubicBezTo>
                  <a:cubicBezTo>
                    <a:pt x="540" y="555"/>
                    <a:pt x="548" y="546"/>
                    <a:pt x="566" y="546"/>
                  </a:cubicBezTo>
                  <a:cubicBezTo>
                    <a:pt x="574" y="546"/>
                    <a:pt x="583" y="546"/>
                    <a:pt x="592" y="546"/>
                  </a:cubicBezTo>
                  <a:cubicBezTo>
                    <a:pt x="609" y="546"/>
                    <a:pt x="626" y="546"/>
                    <a:pt x="644" y="546"/>
                  </a:cubicBezTo>
                  <a:cubicBezTo>
                    <a:pt x="679" y="546"/>
                    <a:pt x="705" y="546"/>
                    <a:pt x="731" y="538"/>
                  </a:cubicBezTo>
                  <a:moveTo>
                    <a:pt x="740" y="668"/>
                  </a:moveTo>
                  <a:cubicBezTo>
                    <a:pt x="740" y="668"/>
                    <a:pt x="748" y="668"/>
                    <a:pt x="748" y="677"/>
                  </a:cubicBezTo>
                  <a:cubicBezTo>
                    <a:pt x="766" y="677"/>
                    <a:pt x="775" y="677"/>
                    <a:pt x="775" y="677"/>
                  </a:cubicBezTo>
                  <a:cubicBezTo>
                    <a:pt x="775" y="685"/>
                    <a:pt x="766" y="685"/>
                    <a:pt x="748" y="685"/>
                  </a:cubicBezTo>
                  <a:cubicBezTo>
                    <a:pt x="722" y="694"/>
                    <a:pt x="687" y="694"/>
                    <a:pt x="644" y="694"/>
                  </a:cubicBezTo>
                  <a:cubicBezTo>
                    <a:pt x="600" y="694"/>
                    <a:pt x="566" y="694"/>
                    <a:pt x="540" y="685"/>
                  </a:cubicBezTo>
                  <a:cubicBezTo>
                    <a:pt x="522" y="685"/>
                    <a:pt x="513" y="685"/>
                    <a:pt x="513" y="677"/>
                  </a:cubicBezTo>
                  <a:cubicBezTo>
                    <a:pt x="513" y="677"/>
                    <a:pt x="522" y="677"/>
                    <a:pt x="540" y="677"/>
                  </a:cubicBezTo>
                  <a:cubicBezTo>
                    <a:pt x="548" y="668"/>
                    <a:pt x="566" y="668"/>
                    <a:pt x="574" y="668"/>
                  </a:cubicBezTo>
                  <a:cubicBezTo>
                    <a:pt x="600" y="668"/>
                    <a:pt x="635" y="677"/>
                    <a:pt x="670" y="677"/>
                  </a:cubicBezTo>
                  <a:cubicBezTo>
                    <a:pt x="696" y="677"/>
                    <a:pt x="714" y="677"/>
                    <a:pt x="740" y="668"/>
                  </a:cubicBezTo>
                  <a:moveTo>
                    <a:pt x="86" y="703"/>
                  </a:moveTo>
                  <a:cubicBezTo>
                    <a:pt x="86" y="703"/>
                    <a:pt x="86" y="703"/>
                    <a:pt x="86" y="694"/>
                  </a:cubicBezTo>
                  <a:cubicBezTo>
                    <a:pt x="78" y="694"/>
                    <a:pt x="78" y="694"/>
                    <a:pt x="78" y="703"/>
                  </a:cubicBezTo>
                  <a:cubicBezTo>
                    <a:pt x="78" y="703"/>
                    <a:pt x="86" y="703"/>
                    <a:pt x="86" y="703"/>
                  </a:cubicBezTo>
                  <a:moveTo>
                    <a:pt x="348" y="607"/>
                  </a:moveTo>
                  <a:cubicBezTo>
                    <a:pt x="348" y="607"/>
                    <a:pt x="348" y="607"/>
                    <a:pt x="348" y="607"/>
                  </a:cubicBezTo>
                  <a:cubicBezTo>
                    <a:pt x="339" y="616"/>
                    <a:pt x="322" y="616"/>
                    <a:pt x="296" y="624"/>
                  </a:cubicBezTo>
                  <a:cubicBezTo>
                    <a:pt x="296" y="624"/>
                    <a:pt x="296" y="624"/>
                    <a:pt x="287" y="624"/>
                  </a:cubicBezTo>
                  <a:cubicBezTo>
                    <a:pt x="313" y="624"/>
                    <a:pt x="339" y="624"/>
                    <a:pt x="356" y="616"/>
                  </a:cubicBezTo>
                  <a:cubicBezTo>
                    <a:pt x="374" y="616"/>
                    <a:pt x="383" y="616"/>
                    <a:pt x="383" y="616"/>
                  </a:cubicBezTo>
                  <a:cubicBezTo>
                    <a:pt x="383" y="607"/>
                    <a:pt x="374" y="607"/>
                    <a:pt x="356" y="607"/>
                  </a:cubicBezTo>
                  <a:cubicBezTo>
                    <a:pt x="356" y="607"/>
                    <a:pt x="356" y="607"/>
                    <a:pt x="348" y="607"/>
                  </a:cubicBezTo>
                  <a:moveTo>
                    <a:pt x="296" y="373"/>
                  </a:moveTo>
                  <a:cubicBezTo>
                    <a:pt x="287" y="373"/>
                    <a:pt x="287" y="373"/>
                    <a:pt x="287" y="373"/>
                  </a:cubicBezTo>
                  <a:cubicBezTo>
                    <a:pt x="261" y="382"/>
                    <a:pt x="217" y="382"/>
                    <a:pt x="174" y="382"/>
                  </a:cubicBezTo>
                  <a:cubicBezTo>
                    <a:pt x="156" y="382"/>
                    <a:pt x="147" y="382"/>
                    <a:pt x="130" y="382"/>
                  </a:cubicBezTo>
                  <a:cubicBezTo>
                    <a:pt x="121" y="382"/>
                    <a:pt x="121" y="390"/>
                    <a:pt x="121" y="390"/>
                  </a:cubicBezTo>
                  <a:cubicBezTo>
                    <a:pt x="121" y="390"/>
                    <a:pt x="130" y="390"/>
                    <a:pt x="147" y="390"/>
                  </a:cubicBezTo>
                  <a:cubicBezTo>
                    <a:pt x="174" y="399"/>
                    <a:pt x="208" y="399"/>
                    <a:pt x="252" y="399"/>
                  </a:cubicBezTo>
                  <a:cubicBezTo>
                    <a:pt x="287" y="399"/>
                    <a:pt x="330" y="399"/>
                    <a:pt x="356" y="390"/>
                  </a:cubicBezTo>
                  <a:cubicBezTo>
                    <a:pt x="374" y="390"/>
                    <a:pt x="383" y="390"/>
                    <a:pt x="383" y="390"/>
                  </a:cubicBezTo>
                  <a:cubicBezTo>
                    <a:pt x="383" y="382"/>
                    <a:pt x="374" y="382"/>
                    <a:pt x="356" y="382"/>
                  </a:cubicBezTo>
                  <a:cubicBezTo>
                    <a:pt x="339" y="382"/>
                    <a:pt x="313" y="373"/>
                    <a:pt x="296" y="373"/>
                  </a:cubicBezTo>
                  <a:moveTo>
                    <a:pt x="278" y="260"/>
                  </a:moveTo>
                  <a:cubicBezTo>
                    <a:pt x="252" y="251"/>
                    <a:pt x="217" y="251"/>
                    <a:pt x="174" y="251"/>
                  </a:cubicBezTo>
                  <a:cubicBezTo>
                    <a:pt x="130" y="251"/>
                    <a:pt x="95" y="251"/>
                    <a:pt x="69" y="260"/>
                  </a:cubicBezTo>
                  <a:cubicBezTo>
                    <a:pt x="52" y="260"/>
                    <a:pt x="43" y="260"/>
                    <a:pt x="43" y="260"/>
                  </a:cubicBezTo>
                  <a:cubicBezTo>
                    <a:pt x="43" y="269"/>
                    <a:pt x="52" y="269"/>
                    <a:pt x="69" y="269"/>
                  </a:cubicBezTo>
                  <a:cubicBezTo>
                    <a:pt x="95" y="277"/>
                    <a:pt x="130" y="277"/>
                    <a:pt x="174" y="277"/>
                  </a:cubicBezTo>
                  <a:cubicBezTo>
                    <a:pt x="217" y="277"/>
                    <a:pt x="252" y="277"/>
                    <a:pt x="278" y="269"/>
                  </a:cubicBezTo>
                  <a:cubicBezTo>
                    <a:pt x="296" y="269"/>
                    <a:pt x="304" y="269"/>
                    <a:pt x="304" y="260"/>
                  </a:cubicBezTo>
                  <a:cubicBezTo>
                    <a:pt x="304" y="260"/>
                    <a:pt x="296" y="260"/>
                    <a:pt x="278" y="260"/>
                  </a:cubicBezTo>
                  <a:moveTo>
                    <a:pt x="296" y="503"/>
                  </a:moveTo>
                  <a:cubicBezTo>
                    <a:pt x="278" y="503"/>
                    <a:pt x="270" y="512"/>
                    <a:pt x="252" y="512"/>
                  </a:cubicBezTo>
                  <a:cubicBezTo>
                    <a:pt x="208" y="512"/>
                    <a:pt x="165" y="503"/>
                    <a:pt x="139" y="503"/>
                  </a:cubicBezTo>
                  <a:cubicBezTo>
                    <a:pt x="130" y="503"/>
                    <a:pt x="130" y="503"/>
                    <a:pt x="130" y="503"/>
                  </a:cubicBezTo>
                  <a:cubicBezTo>
                    <a:pt x="113" y="503"/>
                    <a:pt x="95" y="503"/>
                    <a:pt x="78" y="503"/>
                  </a:cubicBezTo>
                  <a:cubicBezTo>
                    <a:pt x="60" y="512"/>
                    <a:pt x="52" y="512"/>
                    <a:pt x="52" y="512"/>
                  </a:cubicBezTo>
                  <a:cubicBezTo>
                    <a:pt x="52" y="512"/>
                    <a:pt x="60" y="512"/>
                    <a:pt x="78" y="520"/>
                  </a:cubicBezTo>
                  <a:cubicBezTo>
                    <a:pt x="104" y="520"/>
                    <a:pt x="147" y="529"/>
                    <a:pt x="182" y="529"/>
                  </a:cubicBezTo>
                  <a:cubicBezTo>
                    <a:pt x="226" y="529"/>
                    <a:pt x="261" y="520"/>
                    <a:pt x="287" y="520"/>
                  </a:cubicBezTo>
                  <a:cubicBezTo>
                    <a:pt x="304" y="512"/>
                    <a:pt x="313" y="512"/>
                    <a:pt x="313" y="512"/>
                  </a:cubicBezTo>
                  <a:cubicBezTo>
                    <a:pt x="313" y="512"/>
                    <a:pt x="313" y="512"/>
                    <a:pt x="296" y="503"/>
                  </a:cubicBezTo>
                </a:path>
              </a:pathLst>
            </a:custGeom>
            <a:solidFill>
              <a:srgbClr val="7F7F7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1034" name="picture 10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pic>
        <p:nvPicPr>
          <p:cNvPr id="1036" name="picture 10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9167" y="4895086"/>
            <a:ext cx="8942832" cy="1962911"/>
          </a:xfrm>
          <a:prstGeom prst="rect">
            <a:avLst/>
          </a:prstGeom>
        </p:spPr>
      </p:pic>
      <p:grpSp>
        <p:nvGrpSpPr>
          <p:cNvPr id="70" name="group 70"/>
          <p:cNvGrpSpPr/>
          <p:nvPr/>
        </p:nvGrpSpPr>
        <p:grpSpPr>
          <a:xfrm rot="21600000">
            <a:off x="451104" y="1889759"/>
            <a:ext cx="2447544" cy="2298192"/>
            <a:chOff x="0" y="0"/>
            <a:chExt cx="2447544" cy="2298192"/>
          </a:xfrm>
        </p:grpSpPr>
        <p:sp>
          <p:nvSpPr>
            <p:cNvPr id="1038" name="rect 1038"/>
            <p:cNvSpPr/>
            <p:nvPr/>
          </p:nvSpPr>
          <p:spPr>
            <a:xfrm>
              <a:off x="24384" y="0"/>
              <a:ext cx="2414016" cy="2029968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40" name="path 1040"/>
            <p:cNvSpPr/>
            <p:nvPr/>
          </p:nvSpPr>
          <p:spPr>
            <a:xfrm>
              <a:off x="24384" y="0"/>
              <a:ext cx="42672" cy="2026920"/>
            </a:xfrm>
            <a:custGeom>
              <a:avLst/>
              <a:gdLst/>
              <a:ahLst/>
              <a:cxnLst/>
              <a:rect l="0" t="0" r="0" b="0"/>
              <a:pathLst>
                <a:path w="67" h="3192">
                  <a:moveTo>
                    <a:pt x="0" y="3192"/>
                  </a:moveTo>
                  <a:lnTo>
                    <a:pt x="67" y="3192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3192"/>
                  </a:lnTo>
                  <a:close/>
                </a:path>
              </a:pathLst>
            </a:custGeom>
            <a:solidFill>
              <a:srgbClr val="7F7F7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42" name="rect 1042"/>
            <p:cNvSpPr/>
            <p:nvPr/>
          </p:nvSpPr>
          <p:spPr>
            <a:xfrm>
              <a:off x="0" y="1758696"/>
              <a:ext cx="2447544" cy="539496"/>
            </a:xfrm>
            <a:prstGeom prst="rect">
              <a:avLst/>
            </a:pr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44" name="textbox 1044"/>
            <p:cNvSpPr/>
            <p:nvPr/>
          </p:nvSpPr>
          <p:spPr>
            <a:xfrm>
              <a:off x="113407" y="130517"/>
              <a:ext cx="2218054" cy="20542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92100" indent="-279400" algn="l" rtl="0" eaLnBrk="0">
                <a:lnSpc>
                  <a:spcPct val="131000"/>
                </a:lnSpc>
              </a:pPr>
              <a:r>
                <a:rPr sz="1300" kern="0" spc="60" dirty="0">
                  <a:solidFill>
                    <a:srgbClr val="40404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300" kern="0" spc="100" dirty="0">
                  <a:solidFill>
                    <a:srgbClr val="40404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</a:t>
              </a:r>
              <a:r>
                <a:rPr sz="1300" kern="0" spc="6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计划编制（按阶段编制、</a:t>
              </a:r>
              <a:r>
                <a:rPr sz="1300" kern="0" spc="2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300" kern="0" spc="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WBS</a:t>
              </a:r>
              <a:r>
                <a:rPr sz="1300" kern="0" spc="7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结构导入）</a:t>
              </a:r>
              <a:endParaRPr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95000"/>
                </a:lnSpc>
                <a:spcBef>
                  <a:spcPts val="950"/>
                </a:spcBef>
              </a:pPr>
              <a:r>
                <a:rPr sz="1300" kern="0" spc="70" dirty="0">
                  <a:solidFill>
                    <a:srgbClr val="40404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300" kern="0" spc="80" dirty="0">
                  <a:solidFill>
                    <a:srgbClr val="40404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</a:t>
              </a:r>
              <a:r>
                <a:rPr sz="1300" kern="0" spc="7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支持甘特图显示</a:t>
              </a:r>
              <a:endParaRPr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95000"/>
                </a:lnSpc>
                <a:spcBef>
                  <a:spcPts val="1040"/>
                </a:spcBef>
              </a:pPr>
              <a:r>
                <a:rPr sz="1300" kern="0" spc="60" dirty="0">
                  <a:solidFill>
                    <a:srgbClr val="40404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300" kern="0" spc="90" dirty="0">
                  <a:solidFill>
                    <a:srgbClr val="40404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</a:t>
              </a:r>
              <a:r>
                <a:rPr sz="1300" kern="0" spc="6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支持任务下发</a:t>
              </a:r>
              <a:endParaRPr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2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41020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18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任务工作台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 rot="21600000">
            <a:off x="469392" y="4206239"/>
            <a:ext cx="2410967" cy="2249424"/>
            <a:chOff x="0" y="0"/>
            <a:chExt cx="2410967" cy="2249424"/>
          </a:xfrm>
        </p:grpSpPr>
        <p:sp>
          <p:nvSpPr>
            <p:cNvPr id="1046" name="rect 1046"/>
            <p:cNvSpPr/>
            <p:nvPr/>
          </p:nvSpPr>
          <p:spPr>
            <a:xfrm>
              <a:off x="0" y="0"/>
              <a:ext cx="2410967" cy="2249424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48" name="textbox 1048"/>
            <p:cNvSpPr/>
            <p:nvPr/>
          </p:nvSpPr>
          <p:spPr>
            <a:xfrm>
              <a:off x="100246" y="257778"/>
              <a:ext cx="1889125" cy="15062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5000"/>
                </a:lnSpc>
              </a:pPr>
              <a:r>
                <a:rPr sz="13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•    支持按项目查看任</a:t>
              </a:r>
              <a:r>
                <a:rPr sz="13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务</a:t>
              </a:r>
              <a:endParaRPr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95000"/>
                </a:lnSpc>
                <a:spcBef>
                  <a:spcPts val="1040"/>
                </a:spcBef>
              </a:pPr>
              <a:r>
                <a:rPr sz="13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•    按阶段查看任务</a:t>
              </a:r>
              <a:endParaRPr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95000"/>
                </a:lnSpc>
                <a:spcBef>
                  <a:spcPts val="1040"/>
                </a:spcBef>
              </a:pPr>
              <a:r>
                <a:rPr sz="13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•    按任务状态查看任</a:t>
              </a:r>
              <a:r>
                <a:rPr sz="13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务</a:t>
              </a:r>
              <a:endParaRPr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8000"/>
                </a:lnSpc>
              </a:pP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87020" indent="-274955" algn="l" rtl="0" eaLnBrk="0">
                <a:lnSpc>
                  <a:spcPct val="131000"/>
                </a:lnSpc>
              </a:pPr>
              <a:r>
                <a:rPr sz="13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•    围绕任务协同（任</a:t>
              </a:r>
              <a:r>
                <a:rPr sz="13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务</a:t>
              </a:r>
              <a:r>
                <a:rPr sz="13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动态记录、附件等）</a:t>
              </a:r>
              <a:endParaRPr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50" name="path 1050"/>
            <p:cNvSpPr/>
            <p:nvPr/>
          </p:nvSpPr>
          <p:spPr>
            <a:xfrm>
              <a:off x="0" y="0"/>
              <a:ext cx="39623" cy="2243327"/>
            </a:xfrm>
            <a:custGeom>
              <a:avLst/>
              <a:gdLst/>
              <a:ahLst/>
              <a:cxnLst/>
              <a:rect l="0" t="0" r="0" b="0"/>
              <a:pathLst>
                <a:path w="62" h="3532">
                  <a:moveTo>
                    <a:pt x="0" y="3532"/>
                  </a:moveTo>
                  <a:lnTo>
                    <a:pt x="62" y="3532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3532"/>
                  </a:lnTo>
                  <a:close/>
                </a:path>
              </a:pathLst>
            </a:custGeom>
            <a:solidFill>
              <a:srgbClr val="7F7F7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52" name="textbox 1052"/>
          <p:cNvSpPr/>
          <p:nvPr/>
        </p:nvSpPr>
        <p:spPr>
          <a:xfrm>
            <a:off x="4040620" y="2280100"/>
            <a:ext cx="3684270" cy="1470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计划编制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89000"/>
              </a:lnSpc>
              <a:spcBef>
                <a:spcPts val="1025"/>
              </a:spcBef>
            </a:pP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3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项目阶段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82000"/>
              </a:lnSpc>
              <a:spcBef>
                <a:spcPts val="210"/>
              </a:spcBef>
            </a:pPr>
            <a:r>
              <a:rPr sz="1200" kern="0" spc="-3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WBS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89000"/>
              </a:lnSpc>
              <a:spcBef>
                <a:spcPts val="215"/>
              </a:spcBef>
            </a:pPr>
            <a:r>
              <a:rPr sz="1200" kern="0" spc="-3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3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89000"/>
              </a:lnSpc>
              <a:spcBef>
                <a:spcPts val="160"/>
              </a:spcBef>
            </a:pPr>
            <a:r>
              <a:rPr sz="1200" kern="0" spc="-3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里程碑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3000"/>
              </a:lnSpc>
              <a:spcBef>
                <a:spcPts val="505"/>
              </a:spcBef>
            </a:pPr>
            <a:r>
              <a:rPr sz="1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任务工作台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54" name="textbox 1054"/>
          <p:cNvSpPr/>
          <p:nvPr/>
        </p:nvSpPr>
        <p:spPr>
          <a:xfrm>
            <a:off x="8292033" y="2005393"/>
            <a:ext cx="3013710" cy="14897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5730" algn="l" rtl="0" eaLnBrk="0">
              <a:lnSpc>
                <a:spcPct val="93000"/>
              </a:lnSpc>
            </a:pPr>
            <a:r>
              <a:rPr sz="19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阶段评审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355"/>
              </a:spcBef>
            </a:pPr>
            <a:r>
              <a:rPr sz="1100" kern="0" spc="-5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100" kern="0" spc="4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1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阶段确认；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60"/>
              </a:spcBef>
            </a:pP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成果物上传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91360" algn="l" rtl="0" eaLnBrk="0">
              <a:lnSpc>
                <a:spcPct val="99000"/>
              </a:lnSpc>
              <a:spcBef>
                <a:spcPts val="5"/>
              </a:spcBef>
            </a:pPr>
            <a:r>
              <a:rPr sz="1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任务执行</a:t>
            </a:r>
            <a:r>
              <a:rPr sz="1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偏差分析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56" name="textbox 1056"/>
          <p:cNvSpPr/>
          <p:nvPr/>
        </p:nvSpPr>
        <p:spPr>
          <a:xfrm>
            <a:off x="460248" y="1335023"/>
            <a:ext cx="2444750" cy="53975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34390" algn="l" rtl="0" eaLnBrk="0">
              <a:lnSpc>
                <a:spcPct val="89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计划编制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58" name="textbox 1058"/>
          <p:cNvSpPr/>
          <p:nvPr/>
        </p:nvSpPr>
        <p:spPr>
          <a:xfrm>
            <a:off x="610619" y="479330"/>
            <a:ext cx="3569334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400" b="1" kern="0" spc="-1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场景化-进度计划（3/12）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60" name="picture 10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1062" name="textbox 1062"/>
          <p:cNvSpPr/>
          <p:nvPr/>
        </p:nvSpPr>
        <p:spPr>
          <a:xfrm>
            <a:off x="6229806" y="3857453"/>
            <a:ext cx="1407794" cy="371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8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200" kern="0" spc="-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按项目查询任务；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60"/>
              </a:spcBef>
            </a:pP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7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按责任人查询项目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64" name="picture 10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4"/>
          <p:cNvGrpSpPr/>
          <p:nvPr/>
        </p:nvGrpSpPr>
        <p:grpSpPr>
          <a:xfrm rot="21600000">
            <a:off x="9497568" y="4123944"/>
            <a:ext cx="618743" cy="252983"/>
            <a:chOff x="0" y="0"/>
            <a:chExt cx="618743" cy="252983"/>
          </a:xfrm>
        </p:grpSpPr>
        <p:sp>
          <p:nvSpPr>
            <p:cNvPr id="1066" name="path 1066"/>
            <p:cNvSpPr/>
            <p:nvPr/>
          </p:nvSpPr>
          <p:spPr>
            <a:xfrm>
              <a:off x="3047" y="3048"/>
              <a:ext cx="615695" cy="249935"/>
            </a:xfrm>
            <a:custGeom>
              <a:avLst/>
              <a:gdLst/>
              <a:ahLst/>
              <a:cxnLst/>
              <a:rect l="0" t="0" r="0" b="0"/>
              <a:pathLst>
                <a:path w="969" h="393">
                  <a:moveTo>
                    <a:pt x="195" y="391"/>
                  </a:moveTo>
                  <a:lnTo>
                    <a:pt x="774" y="391"/>
                  </a:lnTo>
                  <a:cubicBezTo>
                    <a:pt x="881" y="391"/>
                    <a:pt x="967" y="303"/>
                    <a:pt x="967" y="196"/>
                  </a:cubicBezTo>
                  <a:cubicBezTo>
                    <a:pt x="967" y="89"/>
                    <a:pt x="881" y="2"/>
                    <a:pt x="774" y="2"/>
                  </a:cubicBezTo>
                  <a:lnTo>
                    <a:pt x="195" y="2"/>
                  </a:lnTo>
                  <a:cubicBezTo>
                    <a:pt x="89" y="2"/>
                    <a:pt x="2" y="89"/>
                    <a:pt x="2" y="196"/>
                  </a:cubicBezTo>
                  <a:cubicBezTo>
                    <a:pt x="2" y="303"/>
                    <a:pt x="89" y="391"/>
                    <a:pt x="195" y="391"/>
                  </a:cubicBezTo>
                </a:path>
              </a:pathLst>
            </a:custGeom>
            <a:noFill/>
            <a:ln w="3048" cap="flat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68" name="path 1068"/>
            <p:cNvSpPr/>
            <p:nvPr/>
          </p:nvSpPr>
          <p:spPr>
            <a:xfrm>
              <a:off x="0" y="0"/>
              <a:ext cx="618743" cy="252983"/>
            </a:xfrm>
            <a:custGeom>
              <a:avLst/>
              <a:gdLst/>
              <a:ahLst/>
              <a:cxnLst/>
              <a:rect l="0" t="0" r="0" b="0"/>
              <a:pathLst>
                <a:path w="974" h="398">
                  <a:moveTo>
                    <a:pt x="197" y="393"/>
                  </a:moveTo>
                  <a:lnTo>
                    <a:pt x="776" y="393"/>
                  </a:lnTo>
                  <a:cubicBezTo>
                    <a:pt x="883" y="393"/>
                    <a:pt x="969" y="306"/>
                    <a:pt x="969" y="199"/>
                  </a:cubicBezTo>
                  <a:cubicBezTo>
                    <a:pt x="969" y="92"/>
                    <a:pt x="883" y="4"/>
                    <a:pt x="776" y="4"/>
                  </a:cubicBezTo>
                  <a:lnTo>
                    <a:pt x="197" y="4"/>
                  </a:lnTo>
                  <a:cubicBezTo>
                    <a:pt x="91" y="4"/>
                    <a:pt x="4" y="92"/>
                    <a:pt x="4" y="199"/>
                  </a:cubicBezTo>
                  <a:cubicBezTo>
                    <a:pt x="4" y="306"/>
                    <a:pt x="91" y="393"/>
                    <a:pt x="197" y="393"/>
                  </a:cubicBezTo>
                </a:path>
              </a:pathLst>
            </a:custGeom>
            <a:noFill/>
            <a:ln w="6096" cap="rnd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group 76"/>
          <p:cNvGrpSpPr/>
          <p:nvPr/>
        </p:nvGrpSpPr>
        <p:grpSpPr>
          <a:xfrm rot="21600000">
            <a:off x="734568" y="1426464"/>
            <a:ext cx="615695" cy="252984"/>
            <a:chOff x="0" y="0"/>
            <a:chExt cx="615695" cy="252984"/>
          </a:xfrm>
        </p:grpSpPr>
        <p:sp>
          <p:nvSpPr>
            <p:cNvPr id="1070" name="path 1070"/>
            <p:cNvSpPr/>
            <p:nvPr/>
          </p:nvSpPr>
          <p:spPr>
            <a:xfrm>
              <a:off x="3048" y="3048"/>
              <a:ext cx="612647" cy="249935"/>
            </a:xfrm>
            <a:custGeom>
              <a:avLst/>
              <a:gdLst/>
              <a:ahLst/>
              <a:cxnLst/>
              <a:rect l="0" t="0" r="0" b="0"/>
              <a:pathLst>
                <a:path w="964" h="393">
                  <a:moveTo>
                    <a:pt x="194" y="391"/>
                  </a:moveTo>
                  <a:lnTo>
                    <a:pt x="770" y="391"/>
                  </a:lnTo>
                  <a:cubicBezTo>
                    <a:pt x="876" y="391"/>
                    <a:pt x="962" y="304"/>
                    <a:pt x="962" y="196"/>
                  </a:cubicBezTo>
                  <a:cubicBezTo>
                    <a:pt x="962" y="89"/>
                    <a:pt x="876" y="2"/>
                    <a:pt x="770" y="2"/>
                  </a:cubicBezTo>
                  <a:lnTo>
                    <a:pt x="194" y="2"/>
                  </a:lnTo>
                  <a:cubicBezTo>
                    <a:pt x="88" y="2"/>
                    <a:pt x="2" y="89"/>
                    <a:pt x="2" y="196"/>
                  </a:cubicBezTo>
                  <a:cubicBezTo>
                    <a:pt x="2" y="304"/>
                    <a:pt x="88" y="391"/>
                    <a:pt x="194" y="391"/>
                  </a:cubicBezTo>
                </a:path>
              </a:pathLst>
            </a:custGeom>
            <a:noFill/>
            <a:ln w="3048" cap="flat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72" name="path 1072"/>
            <p:cNvSpPr/>
            <p:nvPr/>
          </p:nvSpPr>
          <p:spPr>
            <a:xfrm>
              <a:off x="0" y="0"/>
              <a:ext cx="615695" cy="252983"/>
            </a:xfrm>
            <a:custGeom>
              <a:avLst/>
              <a:gdLst/>
              <a:ahLst/>
              <a:cxnLst/>
              <a:rect l="0" t="0" r="0" b="0"/>
              <a:pathLst>
                <a:path w="969" h="398">
                  <a:moveTo>
                    <a:pt x="196" y="393"/>
                  </a:moveTo>
                  <a:lnTo>
                    <a:pt x="772" y="393"/>
                  </a:lnTo>
                  <a:cubicBezTo>
                    <a:pt x="878" y="393"/>
                    <a:pt x="964" y="306"/>
                    <a:pt x="964" y="198"/>
                  </a:cubicBezTo>
                  <a:cubicBezTo>
                    <a:pt x="964" y="91"/>
                    <a:pt x="878" y="4"/>
                    <a:pt x="772" y="4"/>
                  </a:cubicBezTo>
                  <a:lnTo>
                    <a:pt x="196" y="4"/>
                  </a:lnTo>
                  <a:cubicBezTo>
                    <a:pt x="90" y="4"/>
                    <a:pt x="4" y="91"/>
                    <a:pt x="4" y="198"/>
                  </a:cubicBezTo>
                  <a:cubicBezTo>
                    <a:pt x="4" y="306"/>
                    <a:pt x="90" y="393"/>
                    <a:pt x="196" y="393"/>
                  </a:cubicBezTo>
                </a:path>
              </a:pathLst>
            </a:custGeom>
            <a:noFill/>
            <a:ln w="6096" cap="rnd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074" name="table 1074"/>
          <p:cNvGraphicFramePr>
            <a:graphicFrameLocks noGrp="1"/>
          </p:cNvGraphicFramePr>
          <p:nvPr/>
        </p:nvGraphicFramePr>
        <p:xfrm>
          <a:off x="472440" y="987552"/>
          <a:ext cx="9960610" cy="3980179"/>
        </p:xfrm>
        <a:graphic>
          <a:graphicData uri="http://schemas.openxmlformats.org/drawingml/2006/table">
            <a:tbl>
              <a:tblPr/>
              <a:tblGrid>
                <a:gridCol w="1670050"/>
                <a:gridCol w="304800"/>
                <a:gridCol w="612775"/>
                <a:gridCol w="548640"/>
                <a:gridCol w="426719"/>
                <a:gridCol w="1002664"/>
                <a:gridCol w="158750"/>
                <a:gridCol w="734694"/>
                <a:gridCol w="999489"/>
                <a:gridCol w="210184"/>
                <a:gridCol w="3291840"/>
              </a:tblGrid>
              <a:tr h="3511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262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3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客户经理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373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3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PMO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944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3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团队成员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7089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3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项目经理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462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3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财务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2440" algn="l" rtl="0" eaLnBrk="0">
                        <a:lnSpc>
                          <a:spcPct val="8900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开始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8575" algn="l" rtl="0" eaLnBrk="0">
                        <a:lnSpc>
                          <a:spcPct val="8900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结束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25">
                <a:tc rowSpan="7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3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3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9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项目立项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70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填报阶段成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8280" algn="l" rtl="0" eaLnBrk="0">
                        <a:lnSpc>
                          <a:spcPts val="77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果物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78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阶段成果物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5105" algn="l" rtl="0" eaLnBrk="0">
                        <a:lnSpc>
                          <a:spcPts val="77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确认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7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6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6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4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3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829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19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76" name="picture 10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grpSp>
        <p:nvGrpSpPr>
          <p:cNvPr id="78" name="group 78"/>
          <p:cNvGrpSpPr/>
          <p:nvPr/>
        </p:nvGrpSpPr>
        <p:grpSpPr>
          <a:xfrm rot="21600000">
            <a:off x="3709415" y="4974335"/>
            <a:ext cx="2898647" cy="1883661"/>
            <a:chOff x="0" y="0"/>
            <a:chExt cx="2898647" cy="1883661"/>
          </a:xfrm>
        </p:grpSpPr>
        <p:sp>
          <p:nvSpPr>
            <p:cNvPr id="1078" name="rect 1078"/>
            <p:cNvSpPr/>
            <p:nvPr/>
          </p:nvSpPr>
          <p:spPr>
            <a:xfrm>
              <a:off x="0" y="0"/>
              <a:ext cx="2898647" cy="1883661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80" name="rect 1080"/>
            <p:cNvSpPr/>
            <p:nvPr/>
          </p:nvSpPr>
          <p:spPr>
            <a:xfrm>
              <a:off x="0" y="100584"/>
              <a:ext cx="2892551" cy="399287"/>
            </a:xfrm>
            <a:prstGeom prst="rect">
              <a:avLst/>
            </a:pr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82" name="textbox 1082"/>
            <p:cNvSpPr/>
            <p:nvPr/>
          </p:nvSpPr>
          <p:spPr>
            <a:xfrm>
              <a:off x="369062" y="186360"/>
              <a:ext cx="2386329" cy="13639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0485" algn="l" rtl="0" eaLnBrk="0">
                <a:lnSpc>
                  <a:spcPct val="89000"/>
                </a:lnSpc>
              </a:pPr>
              <a:r>
                <a:rPr sz="18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业务场景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2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45745" indent="-132715" algn="l" rtl="0" eaLnBrk="0">
                <a:lnSpc>
                  <a:spcPct val="111000"/>
                </a:lnSpc>
                <a:spcBef>
                  <a:spcPts val="370"/>
                </a:spcBef>
                <a:tabLst>
                  <a:tab pos="243840" algn="l"/>
                </a:tabLst>
              </a:pPr>
              <a:r>
                <a:rPr sz="1200" kern="0" spc="0" dirty="0">
                  <a:solidFill>
                    <a:srgbClr val="0D0D0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1200" kern="0" spc="0" dirty="0">
                  <a:solidFill>
                    <a:srgbClr val="0D0D0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合同签订阶段进行结</a:t>
              </a:r>
              <a:r>
                <a:rPr sz="1200" kern="0" spc="-10" dirty="0">
                  <a:solidFill>
                    <a:srgbClr val="0D0D0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算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，企业按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照进度确认收入；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3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42570" indent="-129540" algn="l" rtl="0" eaLnBrk="0">
                <a:lnSpc>
                  <a:spcPct val="111000"/>
                </a:lnSpc>
                <a:tabLst>
                  <a:tab pos="243840" algn="l"/>
                </a:tabLst>
              </a:pPr>
              <a:r>
                <a:rPr sz="1200" kern="0" spc="0" dirty="0">
                  <a:solidFill>
                    <a:srgbClr val="0D0D0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1200" kern="0" spc="0" dirty="0">
                  <a:solidFill>
                    <a:srgbClr val="0D0D0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1200" kern="0" spc="0" dirty="0">
                  <a:solidFill>
                    <a:srgbClr val="0D0D0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合同约定结算方式为清单结</a:t>
              </a:r>
              <a:r>
                <a:rPr sz="1200" kern="0" spc="-10" dirty="0">
                  <a:solidFill>
                    <a:srgbClr val="0D0D0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算，</a:t>
              </a:r>
              <a:r>
                <a:rPr sz="1200" kern="0" spc="0" dirty="0">
                  <a:solidFill>
                    <a:srgbClr val="0D0D0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企业按照工作量确认收入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084" name="picture 10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381762" y="1138898"/>
              <a:ext cx="100584" cy="106679"/>
            </a:xfrm>
            <a:prstGeom prst="rect">
              <a:avLst/>
            </a:prstGeom>
          </p:spPr>
        </p:pic>
        <p:pic>
          <p:nvPicPr>
            <p:cNvPr id="1086" name="picture 10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381762" y="681698"/>
              <a:ext cx="100584" cy="106680"/>
            </a:xfrm>
            <a:prstGeom prst="rect">
              <a:avLst/>
            </a:prstGeom>
          </p:spPr>
        </p:pic>
      </p:grpSp>
      <p:grpSp>
        <p:nvGrpSpPr>
          <p:cNvPr id="80" name="group 80"/>
          <p:cNvGrpSpPr/>
          <p:nvPr/>
        </p:nvGrpSpPr>
        <p:grpSpPr>
          <a:xfrm rot="21600000">
            <a:off x="463296" y="5050535"/>
            <a:ext cx="2898647" cy="1807461"/>
            <a:chOff x="0" y="0"/>
            <a:chExt cx="2898647" cy="1807461"/>
          </a:xfrm>
        </p:grpSpPr>
        <p:sp>
          <p:nvSpPr>
            <p:cNvPr id="1088" name="rect 1088"/>
            <p:cNvSpPr/>
            <p:nvPr/>
          </p:nvSpPr>
          <p:spPr>
            <a:xfrm>
              <a:off x="0" y="0"/>
              <a:ext cx="2898647" cy="1807461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90" name="rect 1090"/>
            <p:cNvSpPr/>
            <p:nvPr/>
          </p:nvSpPr>
          <p:spPr>
            <a:xfrm>
              <a:off x="3047" y="0"/>
              <a:ext cx="2886455" cy="445008"/>
            </a:xfrm>
            <a:prstGeom prst="rect">
              <a:avLst/>
            </a:pr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92" name="textbox 1092"/>
            <p:cNvSpPr/>
            <p:nvPr/>
          </p:nvSpPr>
          <p:spPr>
            <a:xfrm>
              <a:off x="150063" y="109024"/>
              <a:ext cx="2242185" cy="13512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52400" algn="l" rtl="0" eaLnBrk="0">
                <a:lnSpc>
                  <a:spcPct val="89000"/>
                </a:lnSpc>
              </a:pPr>
              <a:r>
                <a:rPr sz="18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关键特性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2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0965" algn="l" rtl="0" eaLnBrk="0">
                <a:lnSpc>
                  <a:spcPct val="89000"/>
                </a:lnSpc>
                <a:spcBef>
                  <a:spcPts val="370"/>
                </a:spcBef>
                <a:tabLst>
                  <a:tab pos="186055" algn="l"/>
                </a:tabLst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1200" kern="0" spc="-1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支持阶段结算；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00965" algn="l" rtl="0" eaLnBrk="0">
                <a:lnSpc>
                  <a:spcPct val="89000"/>
                </a:lnSpc>
                <a:spcBef>
                  <a:spcPts val="520"/>
                </a:spcBef>
                <a:tabLst>
                  <a:tab pos="186055" algn="l"/>
                </a:tabLst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1200" kern="0" spc="-1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支持清单结算；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00965" algn="l" rtl="0" eaLnBrk="0">
                <a:lnSpc>
                  <a:spcPct val="89000"/>
                </a:lnSpc>
                <a:spcBef>
                  <a:spcPts val="520"/>
                </a:spcBef>
                <a:tabLst>
                  <a:tab pos="184150" algn="l"/>
                </a:tabLst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项目收款财务一体化；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8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0965" algn="l" rtl="0" eaLnBrk="0">
                <a:lnSpc>
                  <a:spcPct val="89000"/>
                </a:lnSpc>
                <a:spcBef>
                  <a:spcPts val="0"/>
                </a:spcBef>
                <a:tabLst>
                  <a:tab pos="198120" algn="l"/>
                </a:tabLst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PMO可查看整体项目收款预测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094" name="picture 10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162763" y="1305281"/>
              <a:ext cx="88391" cy="94487"/>
            </a:xfrm>
            <a:prstGeom prst="rect">
              <a:avLst/>
            </a:prstGeom>
          </p:spPr>
        </p:pic>
        <p:pic>
          <p:nvPicPr>
            <p:cNvPr id="1096" name="picture 10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162763" y="1076681"/>
              <a:ext cx="88391" cy="94487"/>
            </a:xfrm>
            <a:prstGeom prst="rect">
              <a:avLst/>
            </a:prstGeom>
          </p:spPr>
        </p:pic>
        <p:pic>
          <p:nvPicPr>
            <p:cNvPr id="1098" name="picture 10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162763" y="848081"/>
              <a:ext cx="88391" cy="94488"/>
            </a:xfrm>
            <a:prstGeom prst="rect">
              <a:avLst/>
            </a:prstGeom>
          </p:spPr>
        </p:pic>
        <p:pic>
          <p:nvPicPr>
            <p:cNvPr id="1100" name="picture 1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162763" y="619481"/>
              <a:ext cx="88391" cy="94488"/>
            </a:xfrm>
            <a:prstGeom prst="rect">
              <a:avLst/>
            </a:prstGeom>
          </p:spPr>
        </p:pic>
      </p:grpSp>
      <p:sp>
        <p:nvSpPr>
          <p:cNvPr id="1102" name="textbox 1102"/>
          <p:cNvSpPr/>
          <p:nvPr/>
        </p:nvSpPr>
        <p:spPr>
          <a:xfrm>
            <a:off x="610619" y="479330"/>
            <a:ext cx="4178934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400" b="1" kern="0" spc="-10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场景化-项目收入管理（4/12）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04" name="picture 1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1106" name="path 1106"/>
          <p:cNvSpPr/>
          <p:nvPr/>
        </p:nvSpPr>
        <p:spPr>
          <a:xfrm>
            <a:off x="9156192" y="3447288"/>
            <a:ext cx="655319" cy="640079"/>
          </a:xfrm>
          <a:custGeom>
            <a:avLst/>
            <a:gdLst/>
            <a:ahLst/>
            <a:cxnLst/>
            <a:rect l="0" t="0" r="0" b="0"/>
            <a:pathLst>
              <a:path w="1031" h="1007">
                <a:moveTo>
                  <a:pt x="4" y="4"/>
                </a:moveTo>
                <a:lnTo>
                  <a:pt x="1027" y="4"/>
                </a:lnTo>
                <a:lnTo>
                  <a:pt x="1027" y="1003"/>
                </a:lnTo>
              </a:path>
            </a:pathLst>
          </a:custGeom>
          <a:noFill/>
          <a:ln w="6096" cap="rnd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108" name="table 1108"/>
          <p:cNvGraphicFramePr>
            <a:graphicFrameLocks noGrp="1"/>
          </p:cNvGraphicFramePr>
          <p:nvPr/>
        </p:nvGraphicFramePr>
        <p:xfrm>
          <a:off x="5928360" y="2645664"/>
          <a:ext cx="1005204" cy="316865"/>
        </p:xfrm>
        <a:graphic>
          <a:graphicData uri="http://schemas.openxmlformats.org/drawingml/2006/table">
            <a:tbl>
              <a:tblPr/>
              <a:tblGrid>
                <a:gridCol w="1005204"/>
              </a:tblGrid>
              <a:tr h="3136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922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收入结算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10" name="picture 1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graphicFrame>
        <p:nvGraphicFramePr>
          <p:cNvPr id="1112" name="table 1112"/>
          <p:cNvGraphicFramePr>
            <a:graphicFrameLocks noGrp="1"/>
          </p:cNvGraphicFramePr>
          <p:nvPr/>
        </p:nvGraphicFramePr>
        <p:xfrm>
          <a:off x="7382256" y="4062983"/>
          <a:ext cx="615315" cy="374650"/>
        </p:xfrm>
        <a:graphic>
          <a:graphicData uri="http://schemas.openxmlformats.org/drawingml/2006/table">
            <a:tbl>
              <a:tblPr/>
              <a:tblGrid>
                <a:gridCol w="615315"/>
              </a:tblGrid>
              <a:tr h="371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0655" algn="l" rtl="0" eaLnBrk="0">
                        <a:lnSpc>
                          <a:spcPct val="8900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收款单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2" name="group 82"/>
          <p:cNvGrpSpPr/>
          <p:nvPr/>
        </p:nvGrpSpPr>
        <p:grpSpPr>
          <a:xfrm rot="21600000">
            <a:off x="7991856" y="4224528"/>
            <a:ext cx="554735" cy="48767"/>
            <a:chOff x="0" y="0"/>
            <a:chExt cx="554735" cy="48767"/>
          </a:xfrm>
        </p:grpSpPr>
        <p:sp>
          <p:nvSpPr>
            <p:cNvPr id="1114" name="path 1114"/>
            <p:cNvSpPr/>
            <p:nvPr/>
          </p:nvSpPr>
          <p:spPr>
            <a:xfrm>
              <a:off x="0" y="21336"/>
              <a:ext cx="518159" cy="6096"/>
            </a:xfrm>
            <a:custGeom>
              <a:avLst/>
              <a:gdLst/>
              <a:ahLst/>
              <a:cxnLst/>
              <a:rect l="0" t="0" r="0" b="0"/>
              <a:pathLst>
                <a:path w="815" h="9">
                  <a:moveTo>
                    <a:pt x="4" y="4"/>
                  </a:moveTo>
                  <a:lnTo>
                    <a:pt x="811" y="4"/>
                  </a:lnTo>
                </a:path>
              </a:pathLst>
            </a:custGeom>
            <a:noFill/>
            <a:ln w="6096" cap="rnd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16" name="path 1116"/>
            <p:cNvSpPr/>
            <p:nvPr/>
          </p:nvSpPr>
          <p:spPr>
            <a:xfrm>
              <a:off x="509015" y="0"/>
              <a:ext cx="45720" cy="48767"/>
            </a:xfrm>
            <a:custGeom>
              <a:avLst/>
              <a:gdLst/>
              <a:ahLst/>
              <a:cxnLst/>
              <a:rect l="0" t="0" r="0" b="0"/>
              <a:pathLst>
                <a:path w="72" h="76">
                  <a:moveTo>
                    <a:pt x="0" y="0"/>
                  </a:moveTo>
                  <a:lnTo>
                    <a:pt x="72" y="39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118" name="table 1118"/>
          <p:cNvGraphicFramePr>
            <a:graphicFrameLocks noGrp="1"/>
          </p:cNvGraphicFramePr>
          <p:nvPr/>
        </p:nvGraphicFramePr>
        <p:xfrm>
          <a:off x="8543544" y="4062983"/>
          <a:ext cx="618490" cy="374650"/>
        </p:xfrm>
        <a:graphic>
          <a:graphicData uri="http://schemas.openxmlformats.org/drawingml/2006/table">
            <a:tbl>
              <a:tblPr/>
              <a:tblGrid>
                <a:gridCol w="618490"/>
              </a:tblGrid>
              <a:tr h="371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565" algn="l" rtl="0" eaLnBrk="0">
                        <a:lnSpc>
                          <a:spcPct val="8900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收款凭证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20" name="table 1120"/>
          <p:cNvGraphicFramePr>
            <a:graphicFrameLocks noGrp="1"/>
          </p:cNvGraphicFramePr>
          <p:nvPr/>
        </p:nvGraphicFramePr>
        <p:xfrm>
          <a:off x="7382256" y="3261360"/>
          <a:ext cx="617219" cy="374650"/>
        </p:xfrm>
        <a:graphic>
          <a:graphicData uri="http://schemas.openxmlformats.org/drawingml/2006/table">
            <a:tbl>
              <a:tblPr/>
              <a:tblGrid>
                <a:gridCol w="617219"/>
              </a:tblGrid>
              <a:tr h="371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900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应收事项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4" name="group 84"/>
          <p:cNvGrpSpPr/>
          <p:nvPr/>
        </p:nvGrpSpPr>
        <p:grpSpPr>
          <a:xfrm rot="21600000">
            <a:off x="7991856" y="3425951"/>
            <a:ext cx="554735" cy="45720"/>
            <a:chOff x="0" y="0"/>
            <a:chExt cx="554735" cy="45720"/>
          </a:xfrm>
        </p:grpSpPr>
        <p:sp>
          <p:nvSpPr>
            <p:cNvPr id="1122" name="path 1122"/>
            <p:cNvSpPr/>
            <p:nvPr/>
          </p:nvSpPr>
          <p:spPr>
            <a:xfrm>
              <a:off x="0" y="21336"/>
              <a:ext cx="518159" cy="6095"/>
            </a:xfrm>
            <a:custGeom>
              <a:avLst/>
              <a:gdLst/>
              <a:ahLst/>
              <a:cxnLst/>
              <a:rect l="0" t="0" r="0" b="0"/>
              <a:pathLst>
                <a:path w="815" h="9">
                  <a:moveTo>
                    <a:pt x="4" y="4"/>
                  </a:moveTo>
                  <a:lnTo>
                    <a:pt x="811" y="4"/>
                  </a:lnTo>
                </a:path>
              </a:pathLst>
            </a:custGeom>
            <a:noFill/>
            <a:ln w="6096" cap="rnd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4" name="path 1124"/>
            <p:cNvSpPr/>
            <p:nvPr/>
          </p:nvSpPr>
          <p:spPr>
            <a:xfrm>
              <a:off x="509015" y="0"/>
              <a:ext cx="45720" cy="45720"/>
            </a:xfrm>
            <a:custGeom>
              <a:avLst/>
              <a:gdLst/>
              <a:ahLst/>
              <a:cxnLst/>
              <a:rect l="0" t="0" r="0" b="0"/>
              <a:pathLst>
                <a:path w="72" h="72">
                  <a:moveTo>
                    <a:pt x="0" y="0"/>
                  </a:moveTo>
                  <a:lnTo>
                    <a:pt x="72" y="37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126" name="table 1126"/>
          <p:cNvGraphicFramePr>
            <a:graphicFrameLocks noGrp="1"/>
          </p:cNvGraphicFramePr>
          <p:nvPr/>
        </p:nvGraphicFramePr>
        <p:xfrm>
          <a:off x="8543544" y="3261360"/>
          <a:ext cx="618490" cy="374650"/>
        </p:xfrm>
        <a:graphic>
          <a:graphicData uri="http://schemas.openxmlformats.org/drawingml/2006/table">
            <a:tbl>
              <a:tblPr/>
              <a:tblGrid>
                <a:gridCol w="618490"/>
              </a:tblGrid>
              <a:tr h="371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20" algn="l" rtl="0" eaLnBrk="0">
                        <a:lnSpc>
                          <a:spcPct val="8900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应收凭证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28" name="table 1128"/>
          <p:cNvGraphicFramePr>
            <a:graphicFrameLocks noGrp="1"/>
          </p:cNvGraphicFramePr>
          <p:nvPr/>
        </p:nvGraphicFramePr>
        <p:xfrm>
          <a:off x="734568" y="3261360"/>
          <a:ext cx="616584" cy="374650"/>
        </p:xfrm>
        <a:graphic>
          <a:graphicData uri="http://schemas.openxmlformats.org/drawingml/2006/table">
            <a:tbl>
              <a:tblPr/>
              <a:tblGrid>
                <a:gridCol w="616584"/>
              </a:tblGrid>
              <a:tr h="371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900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开票申请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30" name="table 1130"/>
          <p:cNvGraphicFramePr>
            <a:graphicFrameLocks noGrp="1"/>
          </p:cNvGraphicFramePr>
          <p:nvPr/>
        </p:nvGraphicFramePr>
        <p:xfrm>
          <a:off x="734568" y="4062983"/>
          <a:ext cx="615315" cy="374650"/>
        </p:xfrm>
        <a:graphic>
          <a:graphicData uri="http://schemas.openxmlformats.org/drawingml/2006/table">
            <a:tbl>
              <a:tblPr/>
              <a:tblGrid>
                <a:gridCol w="615315"/>
              </a:tblGrid>
              <a:tr h="371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2090" algn="l" rtl="0" eaLnBrk="0">
                        <a:lnSpc>
                          <a:spcPct val="89000"/>
                        </a:lnSpc>
                      </a:pPr>
                      <a:r>
                        <a:rPr sz="1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收款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32" name="table 1132"/>
          <p:cNvGraphicFramePr>
            <a:graphicFrameLocks noGrp="1"/>
          </p:cNvGraphicFramePr>
          <p:nvPr/>
        </p:nvGraphicFramePr>
        <p:xfrm>
          <a:off x="734568" y="1965960"/>
          <a:ext cx="615315" cy="374650"/>
        </p:xfrm>
        <a:graphic>
          <a:graphicData uri="http://schemas.openxmlformats.org/drawingml/2006/table">
            <a:tbl>
              <a:tblPr/>
              <a:tblGrid>
                <a:gridCol w="615315"/>
              </a:tblGrid>
              <a:tr h="371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4" name="textbox 1134"/>
          <p:cNvSpPr/>
          <p:nvPr/>
        </p:nvSpPr>
        <p:spPr>
          <a:xfrm>
            <a:off x="776488" y="2041969"/>
            <a:ext cx="664209" cy="2851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7965" indent="-215265" algn="l" rtl="0" eaLnBrk="0">
              <a:lnSpc>
                <a:spcPct val="85000"/>
              </a:lnSpc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签订销售合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6" name="rect 1136"/>
          <p:cNvSpPr/>
          <p:nvPr/>
        </p:nvSpPr>
        <p:spPr>
          <a:xfrm>
            <a:off x="3340608" y="2090928"/>
            <a:ext cx="414527" cy="12801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38" name="path 1138"/>
          <p:cNvSpPr/>
          <p:nvPr/>
        </p:nvSpPr>
        <p:spPr>
          <a:xfrm>
            <a:off x="7336535" y="3425951"/>
            <a:ext cx="48768" cy="847344"/>
          </a:xfrm>
          <a:custGeom>
            <a:avLst/>
            <a:gdLst/>
            <a:ahLst/>
            <a:cxnLst/>
            <a:rect l="0" t="0" r="0" b="0"/>
            <a:pathLst>
              <a:path w="76" h="1334">
                <a:moveTo>
                  <a:pt x="0" y="0"/>
                </a:moveTo>
                <a:lnTo>
                  <a:pt x="76" y="37"/>
                </a:lnTo>
                <a:lnTo>
                  <a:pt x="0" y="72"/>
                </a:lnTo>
                <a:lnTo>
                  <a:pt x="0" y="0"/>
                </a:lnTo>
                <a:close/>
              </a:path>
              <a:path w="76" h="1334">
                <a:moveTo>
                  <a:pt x="0" y="1257"/>
                </a:moveTo>
                <a:lnTo>
                  <a:pt x="76" y="1297"/>
                </a:lnTo>
                <a:lnTo>
                  <a:pt x="0" y="1334"/>
                </a:lnTo>
                <a:lnTo>
                  <a:pt x="0" y="125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0" name="textbox 1140"/>
          <p:cNvSpPr/>
          <p:nvPr/>
        </p:nvSpPr>
        <p:spPr>
          <a:xfrm>
            <a:off x="3332489" y="2101793"/>
            <a:ext cx="281304" cy="1625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42" name="textbox 1142"/>
          <p:cNvSpPr/>
          <p:nvPr/>
        </p:nvSpPr>
        <p:spPr>
          <a:xfrm>
            <a:off x="3589419" y="2101793"/>
            <a:ext cx="280034" cy="1625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执行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44" name="path 1144"/>
          <p:cNvSpPr/>
          <p:nvPr/>
        </p:nvSpPr>
        <p:spPr>
          <a:xfrm>
            <a:off x="1039368" y="2828544"/>
            <a:ext cx="4895088" cy="6095"/>
          </a:xfrm>
          <a:custGeom>
            <a:avLst/>
            <a:gdLst/>
            <a:ahLst/>
            <a:cxnLst/>
            <a:rect l="0" t="0" r="0" b="0"/>
            <a:pathLst>
              <a:path w="7708" h="9">
                <a:moveTo>
                  <a:pt x="7704" y="4"/>
                </a:moveTo>
                <a:lnTo>
                  <a:pt x="4" y="4"/>
                </a:lnTo>
              </a:path>
            </a:pathLst>
          </a:custGeom>
          <a:noFill/>
          <a:ln w="6096" cap="rnd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86" name="group 86"/>
          <p:cNvGrpSpPr/>
          <p:nvPr/>
        </p:nvGrpSpPr>
        <p:grpSpPr>
          <a:xfrm rot="21600000">
            <a:off x="1021080" y="2828544"/>
            <a:ext cx="45719" cy="435864"/>
            <a:chOff x="0" y="0"/>
            <a:chExt cx="45719" cy="435864"/>
          </a:xfrm>
        </p:grpSpPr>
        <p:sp>
          <p:nvSpPr>
            <p:cNvPr id="1146" name="path 1146"/>
            <p:cNvSpPr/>
            <p:nvPr/>
          </p:nvSpPr>
          <p:spPr>
            <a:xfrm>
              <a:off x="18288" y="0"/>
              <a:ext cx="6095" cy="396240"/>
            </a:xfrm>
            <a:custGeom>
              <a:avLst/>
              <a:gdLst/>
              <a:ahLst/>
              <a:cxnLst/>
              <a:rect l="0" t="0" r="0" b="0"/>
              <a:pathLst>
                <a:path w="9" h="624">
                  <a:moveTo>
                    <a:pt x="4" y="4"/>
                  </a:moveTo>
                  <a:lnTo>
                    <a:pt x="4" y="619"/>
                  </a:lnTo>
                </a:path>
              </a:pathLst>
            </a:custGeom>
            <a:noFill/>
            <a:ln w="6096" cap="rnd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48" name="path 1148"/>
            <p:cNvSpPr/>
            <p:nvPr/>
          </p:nvSpPr>
          <p:spPr>
            <a:xfrm>
              <a:off x="0" y="387096"/>
              <a:ext cx="45719" cy="48767"/>
            </a:xfrm>
            <a:custGeom>
              <a:avLst/>
              <a:gdLst/>
              <a:ahLst/>
              <a:cxnLst/>
              <a:rect l="0" t="0" r="0" b="0"/>
              <a:pathLst>
                <a:path w="71" h="76">
                  <a:moveTo>
                    <a:pt x="71" y="0"/>
                  </a:moveTo>
                  <a:lnTo>
                    <a:pt x="35" y="76"/>
                  </a:lnTo>
                  <a:lnTo>
                    <a:pt x="0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group 88"/>
          <p:cNvGrpSpPr/>
          <p:nvPr/>
        </p:nvGrpSpPr>
        <p:grpSpPr>
          <a:xfrm rot="21600000">
            <a:off x="1021080" y="3630167"/>
            <a:ext cx="45719" cy="435864"/>
            <a:chOff x="0" y="0"/>
            <a:chExt cx="45719" cy="435864"/>
          </a:xfrm>
        </p:grpSpPr>
        <p:sp>
          <p:nvSpPr>
            <p:cNvPr id="1150" name="path 1150"/>
            <p:cNvSpPr/>
            <p:nvPr/>
          </p:nvSpPr>
          <p:spPr>
            <a:xfrm>
              <a:off x="18288" y="0"/>
              <a:ext cx="6095" cy="396240"/>
            </a:xfrm>
            <a:custGeom>
              <a:avLst/>
              <a:gdLst/>
              <a:ahLst/>
              <a:cxnLst/>
              <a:rect l="0" t="0" r="0" b="0"/>
              <a:pathLst>
                <a:path w="9" h="624">
                  <a:moveTo>
                    <a:pt x="4" y="4"/>
                  </a:moveTo>
                  <a:lnTo>
                    <a:pt x="4" y="619"/>
                  </a:lnTo>
                </a:path>
              </a:pathLst>
            </a:custGeom>
            <a:noFill/>
            <a:ln w="6096" cap="rnd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52" name="path 1152"/>
            <p:cNvSpPr/>
            <p:nvPr/>
          </p:nvSpPr>
          <p:spPr>
            <a:xfrm>
              <a:off x="0" y="387095"/>
              <a:ext cx="45719" cy="48768"/>
            </a:xfrm>
            <a:custGeom>
              <a:avLst/>
              <a:gdLst/>
              <a:ahLst/>
              <a:cxnLst/>
              <a:rect l="0" t="0" r="0" b="0"/>
              <a:pathLst>
                <a:path w="71" h="76">
                  <a:moveTo>
                    <a:pt x="71" y="0"/>
                  </a:moveTo>
                  <a:lnTo>
                    <a:pt x="35" y="76"/>
                  </a:lnTo>
                  <a:lnTo>
                    <a:pt x="0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group 90"/>
          <p:cNvGrpSpPr/>
          <p:nvPr/>
        </p:nvGrpSpPr>
        <p:grpSpPr>
          <a:xfrm rot="21600000">
            <a:off x="6211823" y="2334768"/>
            <a:ext cx="48767" cy="313943"/>
            <a:chOff x="0" y="0"/>
            <a:chExt cx="48767" cy="313943"/>
          </a:xfrm>
        </p:grpSpPr>
        <p:sp>
          <p:nvSpPr>
            <p:cNvPr id="1154" name="path 1154"/>
            <p:cNvSpPr/>
            <p:nvPr/>
          </p:nvSpPr>
          <p:spPr>
            <a:xfrm>
              <a:off x="21336" y="0"/>
              <a:ext cx="6095" cy="274319"/>
            </a:xfrm>
            <a:custGeom>
              <a:avLst/>
              <a:gdLst/>
              <a:ahLst/>
              <a:cxnLst/>
              <a:rect l="0" t="0" r="0" b="0"/>
              <a:pathLst>
                <a:path w="9" h="431">
                  <a:moveTo>
                    <a:pt x="4" y="4"/>
                  </a:moveTo>
                  <a:lnTo>
                    <a:pt x="4" y="427"/>
                  </a:lnTo>
                </a:path>
              </a:pathLst>
            </a:custGeom>
            <a:noFill/>
            <a:ln w="6096" cap="rnd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56" name="path 1156"/>
            <p:cNvSpPr/>
            <p:nvPr/>
          </p:nvSpPr>
          <p:spPr>
            <a:xfrm>
              <a:off x="0" y="265175"/>
              <a:ext cx="48767" cy="48767"/>
            </a:xfrm>
            <a:custGeom>
              <a:avLst/>
              <a:gdLst/>
              <a:ahLst/>
              <a:cxnLst/>
              <a:rect l="0" t="0" r="0" b="0"/>
              <a:pathLst>
                <a:path w="76" h="76">
                  <a:moveTo>
                    <a:pt x="76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group 92"/>
          <p:cNvGrpSpPr/>
          <p:nvPr/>
        </p:nvGrpSpPr>
        <p:grpSpPr>
          <a:xfrm rot="21600000">
            <a:off x="1021080" y="1673352"/>
            <a:ext cx="45719" cy="295655"/>
            <a:chOff x="0" y="0"/>
            <a:chExt cx="45719" cy="295655"/>
          </a:xfrm>
        </p:grpSpPr>
        <p:sp>
          <p:nvSpPr>
            <p:cNvPr id="1158" name="path 1158"/>
            <p:cNvSpPr/>
            <p:nvPr/>
          </p:nvSpPr>
          <p:spPr>
            <a:xfrm>
              <a:off x="18288" y="0"/>
              <a:ext cx="6095" cy="256032"/>
            </a:xfrm>
            <a:custGeom>
              <a:avLst/>
              <a:gdLst/>
              <a:ahLst/>
              <a:cxnLst/>
              <a:rect l="0" t="0" r="0" b="0"/>
              <a:pathLst>
                <a:path w="9" h="403">
                  <a:moveTo>
                    <a:pt x="4" y="4"/>
                  </a:moveTo>
                  <a:lnTo>
                    <a:pt x="4" y="398"/>
                  </a:lnTo>
                </a:path>
              </a:pathLst>
            </a:custGeom>
            <a:noFill/>
            <a:ln w="6096" cap="rnd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60" name="path 1160"/>
            <p:cNvSpPr/>
            <p:nvPr/>
          </p:nvSpPr>
          <p:spPr>
            <a:xfrm>
              <a:off x="0" y="249935"/>
              <a:ext cx="45719" cy="45720"/>
            </a:xfrm>
            <a:custGeom>
              <a:avLst/>
              <a:gdLst/>
              <a:ahLst/>
              <a:cxnLst/>
              <a:rect l="0" t="0" r="0" b="0"/>
              <a:pathLst>
                <a:path w="71" h="72">
                  <a:moveTo>
                    <a:pt x="71" y="0"/>
                  </a:moveTo>
                  <a:lnTo>
                    <a:pt x="35" y="72"/>
                  </a:lnTo>
                  <a:lnTo>
                    <a:pt x="0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162" name="rect 1162"/>
          <p:cNvSpPr/>
          <p:nvPr/>
        </p:nvSpPr>
        <p:spPr>
          <a:xfrm>
            <a:off x="5882640" y="2130551"/>
            <a:ext cx="48767" cy="48768"/>
          </a:xfrm>
          <a:prstGeom prst="rect">
            <a:avLst/>
          </a:prstGeom>
          <a:solidFill>
            <a:srgbClr val="0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64" name="path 1164"/>
          <p:cNvSpPr/>
          <p:nvPr/>
        </p:nvSpPr>
        <p:spPr>
          <a:xfrm>
            <a:off x="9784080" y="4078223"/>
            <a:ext cx="48767" cy="48768"/>
          </a:xfrm>
          <a:custGeom>
            <a:avLst/>
            <a:gdLst/>
            <a:ahLst/>
            <a:cxnLst/>
            <a:rect l="0" t="0" r="0" b="0"/>
            <a:pathLst>
              <a:path w="76" h="76">
                <a:moveTo>
                  <a:pt x="76" y="0"/>
                </a:moveTo>
                <a:lnTo>
                  <a:pt x="38" y="76"/>
                </a:lnTo>
                <a:lnTo>
                  <a:pt x="0" y="0"/>
                </a:lnTo>
                <a:lnTo>
                  <a:pt x="76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66" name="rect 1166"/>
          <p:cNvSpPr/>
          <p:nvPr/>
        </p:nvSpPr>
        <p:spPr>
          <a:xfrm>
            <a:off x="3989832" y="2130551"/>
            <a:ext cx="45720" cy="48768"/>
          </a:xfrm>
          <a:prstGeom prst="rect">
            <a:avLst/>
          </a:prstGeom>
          <a:solidFill>
            <a:srgbClr val="0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68" name="rect 1168"/>
          <p:cNvSpPr/>
          <p:nvPr/>
        </p:nvSpPr>
        <p:spPr>
          <a:xfrm>
            <a:off x="2401824" y="2130551"/>
            <a:ext cx="45719" cy="48768"/>
          </a:xfrm>
          <a:prstGeom prst="rect">
            <a:avLst/>
          </a:prstGeom>
          <a:solidFill>
            <a:srgbClr val="0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70" name="path 1170"/>
          <p:cNvSpPr/>
          <p:nvPr/>
        </p:nvSpPr>
        <p:spPr>
          <a:xfrm>
            <a:off x="9156192" y="4245864"/>
            <a:ext cx="307847" cy="6096"/>
          </a:xfrm>
          <a:custGeom>
            <a:avLst/>
            <a:gdLst/>
            <a:ahLst/>
            <a:cxnLst/>
            <a:rect l="0" t="0" r="0" b="0"/>
            <a:pathLst>
              <a:path w="484" h="9">
                <a:moveTo>
                  <a:pt x="4" y="4"/>
                </a:moveTo>
                <a:lnTo>
                  <a:pt x="480" y="4"/>
                </a:lnTo>
              </a:path>
            </a:pathLst>
          </a:custGeom>
          <a:noFill/>
          <a:ln w="6096" cap="rnd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72" name="path 1172"/>
          <p:cNvSpPr/>
          <p:nvPr/>
        </p:nvSpPr>
        <p:spPr>
          <a:xfrm>
            <a:off x="9454896" y="4224528"/>
            <a:ext cx="45719" cy="48767"/>
          </a:xfrm>
          <a:custGeom>
            <a:avLst/>
            <a:gdLst/>
            <a:ahLst/>
            <a:cxnLst/>
            <a:rect l="0" t="0" r="0" b="0"/>
            <a:pathLst>
              <a:path w="71" h="76">
                <a:moveTo>
                  <a:pt x="0" y="0"/>
                </a:moveTo>
                <a:lnTo>
                  <a:pt x="71" y="39"/>
                </a:lnTo>
                <a:lnTo>
                  <a:pt x="0" y="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picture 11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pic>
        <p:nvPicPr>
          <p:cNvPr id="1176" name="picture 1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057655"/>
            <a:ext cx="12192000" cy="5693663"/>
          </a:xfrm>
          <a:prstGeom prst="rect">
            <a:avLst/>
          </a:prstGeom>
        </p:spPr>
      </p:pic>
      <p:sp>
        <p:nvSpPr>
          <p:cNvPr id="1178" name="textbox 1178"/>
          <p:cNvSpPr/>
          <p:nvPr/>
        </p:nvSpPr>
        <p:spPr>
          <a:xfrm>
            <a:off x="5221223" y="5013959"/>
            <a:ext cx="6971030" cy="1643379"/>
          </a:xfrm>
          <a:prstGeom prst="rect">
            <a:avLst/>
          </a:prstGeom>
          <a:solidFill>
            <a:srgbClr val="D9D9D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7165" algn="l" rtl="0" eaLnBrk="0">
              <a:lnSpc>
                <a:spcPct val="89000"/>
              </a:lnSpc>
            </a:pPr>
            <a:r>
              <a:rPr sz="16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项目销售合同的全貌</a:t>
            </a:r>
            <a:r>
              <a:rPr sz="16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：合同信息，收入，开票，收款信息、收款计划等；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165" algn="l" rtl="0" eaLnBrk="0">
              <a:lnSpc>
                <a:spcPct val="89000"/>
              </a:lnSpc>
              <a:spcBef>
                <a:spcPts val="1170"/>
              </a:spcBef>
            </a:pPr>
            <a:r>
              <a:rPr sz="16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项目收款明细：</a:t>
            </a:r>
            <a:r>
              <a:rPr sz="1600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可记录、支持查询每一笔收款记录；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165" algn="l" rtl="0" eaLnBrk="0">
              <a:lnSpc>
                <a:spcPct val="89000"/>
              </a:lnSpc>
              <a:spcBef>
                <a:spcPts val="1175"/>
              </a:spcBef>
            </a:pPr>
            <a:r>
              <a:rPr sz="16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项目销售合同操作台：</a:t>
            </a:r>
            <a:r>
              <a:rPr sz="16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可收入结算，可开票，可收款；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7165" algn="l" rtl="0" eaLnBrk="0">
              <a:lnSpc>
                <a:spcPct val="89000"/>
              </a:lnSpc>
              <a:spcBef>
                <a:spcPts val="5"/>
              </a:spcBef>
            </a:pPr>
            <a:r>
              <a:rPr sz="16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项目销售监控中心：</a:t>
            </a:r>
            <a:r>
              <a:rPr sz="16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待收款</a:t>
            </a:r>
            <a:r>
              <a:rPr sz="16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，待开票，待结算，超期未收等一目了然；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80" name="textbox 1180"/>
          <p:cNvSpPr/>
          <p:nvPr/>
        </p:nvSpPr>
        <p:spPr>
          <a:xfrm>
            <a:off x="610619" y="479330"/>
            <a:ext cx="3569334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400" b="1" kern="0" spc="-1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场景化-收入台账（5/12）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82" name="picture 11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pic>
        <p:nvPicPr>
          <p:cNvPr id="1184" name="picture 11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4"/>
          <p:cNvGrpSpPr/>
          <p:nvPr/>
        </p:nvGrpSpPr>
        <p:grpSpPr>
          <a:xfrm rot="21600000">
            <a:off x="2709672" y="1307591"/>
            <a:ext cx="8385047" cy="1919605"/>
            <a:chOff x="0" y="0"/>
            <a:chExt cx="8385047" cy="1919605"/>
          </a:xfrm>
        </p:grpSpPr>
        <p:pic>
          <p:nvPicPr>
            <p:cNvPr id="1186" name="picture 11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8385047" cy="1919605"/>
            </a:xfrm>
            <a:prstGeom prst="rect">
              <a:avLst/>
            </a:prstGeom>
          </p:spPr>
        </p:pic>
        <p:sp>
          <p:nvSpPr>
            <p:cNvPr id="1188" name="textbox 1188"/>
            <p:cNvSpPr/>
            <p:nvPr/>
          </p:nvSpPr>
          <p:spPr>
            <a:xfrm>
              <a:off x="2286914" y="723195"/>
              <a:ext cx="5463540" cy="6261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9000"/>
                </a:lnSpc>
              </a:pPr>
              <a:r>
                <a:rPr sz="1800" kern="0" spc="-5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一般是已收定采，项目立项后，根据项目提采</a:t>
              </a:r>
              <a:r>
                <a:rPr sz="1800" kern="0" spc="-6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购申请，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2810"/>
                </a:lnSpc>
              </a:pPr>
              <a:r>
                <a:rPr sz="1800" kern="0" spc="-8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根据项目采购，付款执行，收票等；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6" name="group 96"/>
          <p:cNvGrpSpPr/>
          <p:nvPr/>
        </p:nvGrpSpPr>
        <p:grpSpPr>
          <a:xfrm rot="21600000">
            <a:off x="896111" y="3581400"/>
            <a:ext cx="8589264" cy="1828800"/>
            <a:chOff x="0" y="0"/>
            <a:chExt cx="8589264" cy="1828800"/>
          </a:xfrm>
        </p:grpSpPr>
        <p:pic>
          <p:nvPicPr>
            <p:cNvPr id="1190" name="picture 11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8589264" cy="1828800"/>
            </a:xfrm>
            <a:prstGeom prst="rect">
              <a:avLst/>
            </a:prstGeom>
          </p:spPr>
        </p:pic>
        <p:sp>
          <p:nvSpPr>
            <p:cNvPr id="1192" name="textbox 1192"/>
            <p:cNvSpPr/>
            <p:nvPr/>
          </p:nvSpPr>
          <p:spPr>
            <a:xfrm>
              <a:off x="-12700" y="-12700"/>
              <a:ext cx="8615044" cy="18542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7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04800" algn="l" rtl="0" eaLnBrk="0">
                <a:lnSpc>
                  <a:spcPct val="93000"/>
                </a:lnSpc>
                <a:spcBef>
                  <a:spcPts val="0"/>
                </a:spcBef>
              </a:pPr>
              <a:r>
                <a:rPr sz="1900" b="1" kern="0" spc="-1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集中采购，</a:t>
              </a:r>
              <a:endParaRPr sz="1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76530" algn="l" rtl="0" eaLnBrk="0">
                <a:lnSpc>
                  <a:spcPct val="93000"/>
                </a:lnSpc>
                <a:spcBef>
                  <a:spcPts val="280"/>
                </a:spcBef>
              </a:pPr>
              <a:r>
                <a:rPr sz="1900" b="1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项目申请领用</a:t>
              </a:r>
              <a:endParaRPr sz="1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726690" algn="l" rtl="0" eaLnBrk="0">
                <a:lnSpc>
                  <a:spcPct val="89000"/>
                </a:lnSpc>
                <a:spcBef>
                  <a:spcPts val="1505"/>
                </a:spcBef>
              </a:pPr>
              <a:r>
                <a:rPr sz="1800" kern="0" spc="-5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项目交付高度标准化后，为了降低</a:t>
              </a:r>
              <a:r>
                <a:rPr sz="1800" kern="0" spc="-6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成本会集中采购，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726690" algn="l" rtl="0" eaLnBrk="0">
                <a:lnSpc>
                  <a:spcPts val="2810"/>
                </a:lnSpc>
              </a:pPr>
              <a:r>
                <a:rPr sz="1800" kern="0" spc="-6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项目根据需求申请项目领用，记录项目的成本。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194" name="picture 11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1196" name="textbox 1196"/>
          <p:cNvSpPr/>
          <p:nvPr/>
        </p:nvSpPr>
        <p:spPr>
          <a:xfrm>
            <a:off x="610619" y="479330"/>
            <a:ext cx="4178934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400" b="1" kern="0" spc="-10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场景化-项目采购管理（6/12）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98" name="picture 11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1200" name="textbox 1200"/>
          <p:cNvSpPr/>
          <p:nvPr/>
        </p:nvSpPr>
        <p:spPr>
          <a:xfrm>
            <a:off x="2931531" y="1844871"/>
            <a:ext cx="1540510" cy="295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9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项目专项采购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02" name="picture 1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1204" name="textbox 1204"/>
          <p:cNvSpPr/>
          <p:nvPr/>
        </p:nvSpPr>
        <p:spPr>
          <a:xfrm>
            <a:off x="342552" y="3978434"/>
            <a:ext cx="430530" cy="7410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8000"/>
              </a:lnSpc>
            </a:pPr>
            <a:r>
              <a:rPr sz="6000" b="1" kern="0" spc="-170" dirty="0">
                <a:solidFill>
                  <a:srgbClr val="E53B4A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sz="6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06" name="textbox 1206"/>
          <p:cNvSpPr/>
          <p:nvPr/>
        </p:nvSpPr>
        <p:spPr>
          <a:xfrm>
            <a:off x="2158250" y="1715829"/>
            <a:ext cx="348615" cy="660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3000"/>
              </a:lnSpc>
            </a:pPr>
            <a:r>
              <a:rPr sz="5000" b="1" kern="0" spc="-250" dirty="0">
                <a:solidFill>
                  <a:srgbClr val="F3662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sz="5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" name="picture 12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pic>
        <p:nvPicPr>
          <p:cNvPr id="1210" name="picture 12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01161" y="1011935"/>
            <a:ext cx="11622030" cy="5748526"/>
          </a:xfrm>
          <a:prstGeom prst="rect">
            <a:avLst/>
          </a:prstGeom>
        </p:spPr>
      </p:pic>
      <p:sp>
        <p:nvSpPr>
          <p:cNvPr id="1212" name="textbox 1212"/>
          <p:cNvSpPr/>
          <p:nvPr/>
        </p:nvSpPr>
        <p:spPr>
          <a:xfrm>
            <a:off x="9218803" y="1158290"/>
            <a:ext cx="2352675" cy="2607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关键特性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2545" indent="1270" algn="l" rtl="0" eaLnBrk="0">
              <a:lnSpc>
                <a:spcPct val="130000"/>
              </a:lnSpc>
              <a:spcBef>
                <a:spcPts val="395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支持项目专采阶段结算、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清单</a:t>
            </a:r>
            <a:r>
              <a:rPr sz="13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结算；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3815" indent="-2540" algn="l" rtl="0" eaLnBrk="0">
              <a:lnSpc>
                <a:spcPct val="130000"/>
              </a:lnSpc>
              <a:spcBef>
                <a:spcPts val="145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确认成本方式可按照阶段、清</a:t>
            </a:r>
            <a:r>
              <a:rPr sz="13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450" algn="l" rtl="0" eaLnBrk="0">
              <a:lnSpc>
                <a:spcPct val="95000"/>
              </a:lnSpc>
              <a:spcBef>
                <a:spcPts val="500"/>
              </a:spcBef>
            </a:pP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支持集采项目材料费归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910" algn="l" rtl="0" eaLnBrk="0">
              <a:lnSpc>
                <a:spcPct val="95000"/>
              </a:lnSpc>
              <a:spcBef>
                <a:spcPts val="605"/>
              </a:spcBef>
            </a:pP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项目付款财务一体化；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910" indent="15875" algn="l" rtl="0" eaLnBrk="0">
              <a:lnSpc>
                <a:spcPct val="130000"/>
              </a:lnSpc>
              <a:spcBef>
                <a:spcPts val="280"/>
              </a:spcBef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PMO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可查看整体项目付款预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14" name="textbox 1214"/>
          <p:cNvSpPr/>
          <p:nvPr/>
        </p:nvSpPr>
        <p:spPr>
          <a:xfrm>
            <a:off x="1944764" y="2343127"/>
            <a:ext cx="3510915" cy="9004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900" kern="0" spc="-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项目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sz="900" kern="0" spc="-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采购合同</a:t>
            </a:r>
            <a:endParaRPr sz="9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050"/>
              </a:lnSpc>
              <a:spcBef>
                <a:spcPts val="0"/>
              </a:spcBef>
            </a:pP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付款计划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付款</a:t>
            </a:r>
            <a:endParaRPr sz="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16" name="textbox 1216"/>
          <p:cNvSpPr/>
          <p:nvPr/>
        </p:nvSpPr>
        <p:spPr>
          <a:xfrm>
            <a:off x="610619" y="479330"/>
            <a:ext cx="4178934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400" b="1" kern="0" spc="-10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场景化-项目采购管理（7/12）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18" name="textbox 1218"/>
          <p:cNvSpPr/>
          <p:nvPr/>
        </p:nvSpPr>
        <p:spPr>
          <a:xfrm>
            <a:off x="611377" y="2343127"/>
            <a:ext cx="937894" cy="11709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9545" algn="l" rtl="0" eaLnBrk="0">
              <a:lnSpc>
                <a:spcPct val="97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商机</a:t>
            </a:r>
            <a:endParaRPr sz="9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项目专采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0" name="textbox 1220"/>
          <p:cNvSpPr/>
          <p:nvPr/>
        </p:nvSpPr>
        <p:spPr>
          <a:xfrm>
            <a:off x="9319100" y="4034713"/>
            <a:ext cx="966469" cy="984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180" algn="l" rtl="0" eaLnBrk="0">
              <a:lnSpc>
                <a:spcPct val="89000"/>
              </a:lnSpc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业务场景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395"/>
              </a:spcBef>
            </a:pPr>
            <a:r>
              <a:rPr sz="1300" kern="0" spc="-9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项目专采；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6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集采项目</a:t>
            </a:r>
            <a:r>
              <a:rPr sz="1200" kern="0" spc="6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22" name="picture 1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1224" name="textbox 1224"/>
          <p:cNvSpPr/>
          <p:nvPr/>
        </p:nvSpPr>
        <p:spPr>
          <a:xfrm>
            <a:off x="8050731" y="1511883"/>
            <a:ext cx="441325" cy="17316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900" kern="0" spc="-1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应付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凭</a:t>
            </a:r>
            <a:r>
              <a:rPr sz="900" kern="0" spc="-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证</a:t>
            </a:r>
            <a:endParaRPr sz="9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  <a:spcBef>
                <a:spcPts val="0"/>
              </a:spcBef>
            </a:pPr>
            <a:r>
              <a:rPr sz="900" kern="0" spc="-1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付款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凭</a:t>
            </a:r>
            <a:r>
              <a:rPr sz="900" kern="0" spc="-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证</a:t>
            </a:r>
            <a:endParaRPr sz="9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26" name="textbox 1226"/>
          <p:cNvSpPr/>
          <p:nvPr/>
        </p:nvSpPr>
        <p:spPr>
          <a:xfrm>
            <a:off x="6923199" y="1511883"/>
            <a:ext cx="336550" cy="17316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5405" algn="l" rtl="0" eaLnBrk="0">
              <a:lnSpc>
                <a:spcPct val="97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应付</a:t>
            </a:r>
            <a:endParaRPr sz="9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050"/>
              </a:lnSpc>
              <a:spcBef>
                <a:spcPts val="0"/>
              </a:spcBef>
            </a:pP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付款单</a:t>
            </a:r>
            <a:endParaRPr sz="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228" name="picture 1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1230" name="textbox 1230"/>
          <p:cNvSpPr/>
          <p:nvPr/>
        </p:nvSpPr>
        <p:spPr>
          <a:xfrm>
            <a:off x="5065574" y="1418870"/>
            <a:ext cx="548005" cy="3473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205" indent="-104140" algn="l" rtl="0" eaLnBrk="0">
              <a:lnSpc>
                <a:spcPct val="121000"/>
              </a:lnSpc>
            </a:pP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供应商结算</a:t>
            </a: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确认单</a:t>
            </a:r>
            <a:endParaRPr sz="9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32" name="textbox 1232"/>
          <p:cNvSpPr/>
          <p:nvPr/>
        </p:nvSpPr>
        <p:spPr>
          <a:xfrm>
            <a:off x="1838973" y="1399714"/>
            <a:ext cx="443230" cy="158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900" kern="0" spc="-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销售合同</a:t>
            </a:r>
            <a:endParaRPr sz="9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4" name="picture 1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pic>
        <p:nvPicPr>
          <p:cNvPr id="1236" name="picture 12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966215"/>
            <a:ext cx="12191999" cy="5891783"/>
          </a:xfrm>
          <a:prstGeom prst="rect">
            <a:avLst/>
          </a:prstGeom>
        </p:spPr>
      </p:pic>
      <p:sp>
        <p:nvSpPr>
          <p:cNvPr id="1238" name="textbox 1238"/>
          <p:cNvSpPr/>
          <p:nvPr/>
        </p:nvSpPr>
        <p:spPr>
          <a:xfrm>
            <a:off x="5381817" y="5442350"/>
            <a:ext cx="6295390" cy="13411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项目采购合同的全貌</a:t>
            </a:r>
            <a:r>
              <a:rPr sz="16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，合同信息，供应商结算信息、付款计划等；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880"/>
              </a:lnSpc>
            </a:pPr>
            <a:r>
              <a:rPr sz="16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项目付款明细：</a:t>
            </a:r>
            <a:r>
              <a:rPr sz="1600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可查询项目</a:t>
            </a:r>
            <a:r>
              <a:rPr sz="1600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每一笔付款记录；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170"/>
              </a:spcBef>
            </a:pPr>
            <a:r>
              <a:rPr sz="16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项目采购合同操作台：</a:t>
            </a:r>
            <a:r>
              <a:rPr sz="16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可供应商结算确认，可付款；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16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项目采购监控中心：</a:t>
            </a:r>
            <a:r>
              <a:rPr sz="16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待付款，待结算，待收</a:t>
            </a:r>
            <a:r>
              <a:rPr sz="1600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票，超期未付等</a:t>
            </a:r>
            <a:r>
              <a:rPr sz="1600" kern="0" spc="1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600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目了然；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0" name="textbox 1240"/>
          <p:cNvSpPr/>
          <p:nvPr/>
        </p:nvSpPr>
        <p:spPr>
          <a:xfrm>
            <a:off x="610619" y="479330"/>
            <a:ext cx="3569334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400" b="1" kern="0" spc="-1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场景化-采购台账（7/12）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42" name="picture 12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pic>
        <p:nvPicPr>
          <p:cNvPr id="1244" name="picture 12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1246" name="textbox 1246"/>
          <p:cNvSpPr/>
          <p:nvPr/>
        </p:nvSpPr>
        <p:spPr>
          <a:xfrm>
            <a:off x="10675077" y="6503220"/>
            <a:ext cx="226695" cy="1917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1000"/>
              </a:lnSpc>
              <a:tabLst>
                <a:tab pos="212725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8"/>
          <p:cNvGrpSpPr/>
          <p:nvPr/>
        </p:nvGrpSpPr>
        <p:grpSpPr>
          <a:xfrm rot="21600000">
            <a:off x="4260575" y="2292318"/>
            <a:ext cx="829942" cy="1241758"/>
            <a:chOff x="0" y="0"/>
            <a:chExt cx="829942" cy="1241758"/>
          </a:xfrm>
        </p:grpSpPr>
        <p:sp>
          <p:nvSpPr>
            <p:cNvPr id="1248" name="path 1248"/>
            <p:cNvSpPr/>
            <p:nvPr/>
          </p:nvSpPr>
          <p:spPr>
            <a:xfrm>
              <a:off x="0" y="0"/>
              <a:ext cx="829942" cy="1241758"/>
            </a:xfrm>
            <a:custGeom>
              <a:avLst/>
              <a:gdLst/>
              <a:ahLst/>
              <a:cxnLst/>
              <a:rect l="0" t="0" r="0" b="0"/>
              <a:pathLst>
                <a:path w="1306" h="1955">
                  <a:moveTo>
                    <a:pt x="265" y="524"/>
                  </a:moveTo>
                  <a:lnTo>
                    <a:pt x="1041" y="524"/>
                  </a:lnTo>
                  <a:cubicBezTo>
                    <a:pt x="1184" y="524"/>
                    <a:pt x="1300" y="408"/>
                    <a:pt x="1300" y="265"/>
                  </a:cubicBezTo>
                  <a:cubicBezTo>
                    <a:pt x="1300" y="122"/>
                    <a:pt x="1184" y="6"/>
                    <a:pt x="1041" y="6"/>
                  </a:cubicBezTo>
                  <a:lnTo>
                    <a:pt x="265" y="6"/>
                  </a:lnTo>
                  <a:cubicBezTo>
                    <a:pt x="122" y="6"/>
                    <a:pt x="6" y="122"/>
                    <a:pt x="6" y="265"/>
                  </a:cubicBezTo>
                  <a:cubicBezTo>
                    <a:pt x="6" y="408"/>
                    <a:pt x="122" y="524"/>
                    <a:pt x="265" y="524"/>
                  </a:cubicBezTo>
                  <a:moveTo>
                    <a:pt x="6" y="1948"/>
                  </a:moveTo>
                  <a:lnTo>
                    <a:pt x="1300" y="1948"/>
                  </a:lnTo>
                  <a:lnTo>
                    <a:pt x="1300" y="1171"/>
                  </a:lnTo>
                  <a:lnTo>
                    <a:pt x="6" y="1171"/>
                  </a:lnTo>
                  <a:lnTo>
                    <a:pt x="6" y="1948"/>
                  </a:lnTo>
                  <a:close/>
                </a:path>
              </a:pathLst>
            </a:custGeom>
            <a:noFill/>
            <a:ln w="8695" cap="rnd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50" name="path 1250"/>
            <p:cNvSpPr/>
            <p:nvPr/>
          </p:nvSpPr>
          <p:spPr>
            <a:xfrm>
              <a:off x="413588" y="331825"/>
              <a:ext cx="2753" cy="357826"/>
            </a:xfrm>
            <a:custGeom>
              <a:avLst/>
              <a:gdLst/>
              <a:ahLst/>
              <a:cxnLst/>
              <a:rect l="0" t="0" r="0" b="0"/>
              <a:pathLst>
                <a:path w="4" h="563">
                  <a:moveTo>
                    <a:pt x="2" y="2"/>
                  </a:moveTo>
                  <a:lnTo>
                    <a:pt x="2" y="561"/>
                  </a:lnTo>
                </a:path>
              </a:pathLst>
            </a:custGeom>
            <a:noFill/>
            <a:ln w="2754" cap="rnd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52" name="path 1252"/>
            <p:cNvSpPr/>
            <p:nvPr/>
          </p:nvSpPr>
          <p:spPr>
            <a:xfrm>
              <a:off x="383003" y="680270"/>
              <a:ext cx="63922" cy="63914"/>
            </a:xfrm>
            <a:custGeom>
              <a:avLst/>
              <a:gdLst/>
              <a:ahLst/>
              <a:cxnLst/>
              <a:rect l="0" t="0" r="0" b="0"/>
              <a:pathLst>
                <a:path w="100" h="100">
                  <a:moveTo>
                    <a:pt x="100" y="0"/>
                  </a:moveTo>
                  <a:lnTo>
                    <a:pt x="50" y="100"/>
                  </a:lnTo>
                  <a:lnTo>
                    <a:pt x="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54" name="path 1254"/>
          <p:cNvSpPr/>
          <p:nvPr/>
        </p:nvSpPr>
        <p:spPr>
          <a:xfrm>
            <a:off x="10422863" y="2459775"/>
            <a:ext cx="2753" cy="522195"/>
          </a:xfrm>
          <a:custGeom>
            <a:avLst/>
            <a:gdLst/>
            <a:ahLst/>
            <a:cxnLst/>
            <a:rect l="0" t="0" r="0" b="0"/>
            <a:pathLst>
              <a:path w="4" h="822">
                <a:moveTo>
                  <a:pt x="2" y="2"/>
                </a:moveTo>
                <a:lnTo>
                  <a:pt x="2" y="820"/>
                </a:lnTo>
              </a:path>
            </a:pathLst>
          </a:custGeom>
          <a:noFill/>
          <a:ln w="2754" cap="rnd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00" name="group 100"/>
          <p:cNvGrpSpPr/>
          <p:nvPr/>
        </p:nvGrpSpPr>
        <p:grpSpPr>
          <a:xfrm rot="21600000">
            <a:off x="9949685" y="2972588"/>
            <a:ext cx="889554" cy="2205586"/>
            <a:chOff x="0" y="0"/>
            <a:chExt cx="889554" cy="2205586"/>
          </a:xfrm>
        </p:grpSpPr>
        <p:sp>
          <p:nvSpPr>
            <p:cNvPr id="1256" name="path 1256"/>
            <p:cNvSpPr/>
            <p:nvPr/>
          </p:nvSpPr>
          <p:spPr>
            <a:xfrm>
              <a:off x="59623" y="59564"/>
              <a:ext cx="829930" cy="501923"/>
            </a:xfrm>
            <a:custGeom>
              <a:avLst/>
              <a:gdLst/>
              <a:ahLst/>
              <a:cxnLst/>
              <a:rect l="0" t="0" r="0" b="0"/>
              <a:pathLst>
                <a:path w="1306" h="790">
                  <a:moveTo>
                    <a:pt x="6" y="783"/>
                  </a:moveTo>
                  <a:lnTo>
                    <a:pt x="1300" y="783"/>
                  </a:lnTo>
                  <a:lnTo>
                    <a:pt x="1300" y="6"/>
                  </a:lnTo>
                  <a:lnTo>
                    <a:pt x="6" y="6"/>
                  </a:lnTo>
                  <a:lnTo>
                    <a:pt x="6" y="783"/>
                  </a:lnTo>
                  <a:close/>
                </a:path>
              </a:pathLst>
            </a:custGeom>
            <a:noFill/>
            <a:ln w="8695" cap="rnd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58" name="path 1258"/>
            <p:cNvSpPr/>
            <p:nvPr/>
          </p:nvSpPr>
          <p:spPr>
            <a:xfrm>
              <a:off x="0" y="0"/>
              <a:ext cx="506538" cy="342542"/>
            </a:xfrm>
            <a:custGeom>
              <a:avLst/>
              <a:gdLst/>
              <a:ahLst/>
              <a:cxnLst/>
              <a:rect l="0" t="0" r="0" b="0"/>
              <a:pathLst>
                <a:path w="797" h="539">
                  <a:moveTo>
                    <a:pt x="0" y="438"/>
                  </a:moveTo>
                  <a:lnTo>
                    <a:pt x="100" y="489"/>
                  </a:lnTo>
                  <a:lnTo>
                    <a:pt x="0" y="539"/>
                  </a:lnTo>
                  <a:lnTo>
                    <a:pt x="0" y="438"/>
                  </a:lnTo>
                  <a:close/>
                </a:path>
                <a:path w="797" h="539">
                  <a:moveTo>
                    <a:pt x="797" y="0"/>
                  </a:moveTo>
                  <a:lnTo>
                    <a:pt x="747" y="100"/>
                  </a:lnTo>
                  <a:lnTo>
                    <a:pt x="69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60" name="path 1260"/>
            <p:cNvSpPr/>
            <p:nvPr/>
          </p:nvSpPr>
          <p:spPr>
            <a:xfrm>
              <a:off x="59623" y="963827"/>
              <a:ext cx="829930" cy="1241758"/>
            </a:xfrm>
            <a:custGeom>
              <a:avLst/>
              <a:gdLst/>
              <a:ahLst/>
              <a:cxnLst/>
              <a:rect l="0" t="0" r="0" b="0"/>
              <a:pathLst>
                <a:path w="1306" h="1955">
                  <a:moveTo>
                    <a:pt x="6" y="783"/>
                  </a:moveTo>
                  <a:lnTo>
                    <a:pt x="1300" y="783"/>
                  </a:lnTo>
                  <a:lnTo>
                    <a:pt x="1300" y="6"/>
                  </a:lnTo>
                  <a:lnTo>
                    <a:pt x="6" y="6"/>
                  </a:lnTo>
                  <a:lnTo>
                    <a:pt x="6" y="783"/>
                  </a:lnTo>
                  <a:close/>
                  <a:moveTo>
                    <a:pt x="265" y="1948"/>
                  </a:moveTo>
                  <a:lnTo>
                    <a:pt x="1041" y="1948"/>
                  </a:lnTo>
                  <a:cubicBezTo>
                    <a:pt x="1184" y="1948"/>
                    <a:pt x="1300" y="1832"/>
                    <a:pt x="1300" y="1689"/>
                  </a:cubicBezTo>
                  <a:cubicBezTo>
                    <a:pt x="1300" y="1546"/>
                    <a:pt x="1184" y="1430"/>
                    <a:pt x="1041" y="1430"/>
                  </a:cubicBezTo>
                  <a:lnTo>
                    <a:pt x="265" y="1430"/>
                  </a:lnTo>
                  <a:cubicBezTo>
                    <a:pt x="122" y="1430"/>
                    <a:pt x="6" y="1546"/>
                    <a:pt x="6" y="1689"/>
                  </a:cubicBezTo>
                  <a:cubicBezTo>
                    <a:pt x="6" y="1832"/>
                    <a:pt x="122" y="1948"/>
                    <a:pt x="265" y="1948"/>
                  </a:cubicBezTo>
                </a:path>
              </a:pathLst>
            </a:custGeom>
            <a:noFill/>
            <a:ln w="8695" cap="rnd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62" name="path 1262"/>
            <p:cNvSpPr/>
            <p:nvPr/>
          </p:nvSpPr>
          <p:spPr>
            <a:xfrm>
              <a:off x="473177" y="555760"/>
              <a:ext cx="2753" cy="357826"/>
            </a:xfrm>
            <a:custGeom>
              <a:avLst/>
              <a:gdLst/>
              <a:ahLst/>
              <a:cxnLst/>
              <a:rect l="0" t="0" r="0" b="0"/>
              <a:pathLst>
                <a:path w="4" h="563">
                  <a:moveTo>
                    <a:pt x="2" y="2"/>
                  </a:moveTo>
                  <a:lnTo>
                    <a:pt x="2" y="561"/>
                  </a:lnTo>
                </a:path>
              </a:pathLst>
            </a:custGeom>
            <a:noFill/>
            <a:ln w="2754" cap="rnd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64" name="path 1264"/>
            <p:cNvSpPr/>
            <p:nvPr/>
          </p:nvSpPr>
          <p:spPr>
            <a:xfrm>
              <a:off x="442569" y="904204"/>
              <a:ext cx="63968" cy="64030"/>
            </a:xfrm>
            <a:custGeom>
              <a:avLst/>
              <a:gdLst/>
              <a:ahLst/>
              <a:cxnLst/>
              <a:rect l="0" t="0" r="0" b="0"/>
              <a:pathLst>
                <a:path w="100" h="100">
                  <a:moveTo>
                    <a:pt x="100" y="0"/>
                  </a:moveTo>
                  <a:lnTo>
                    <a:pt x="50" y="100"/>
                  </a:lnTo>
                  <a:lnTo>
                    <a:pt x="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66" name="path 1266"/>
            <p:cNvSpPr/>
            <p:nvPr/>
          </p:nvSpPr>
          <p:spPr>
            <a:xfrm>
              <a:off x="473177" y="1460023"/>
              <a:ext cx="2753" cy="357802"/>
            </a:xfrm>
            <a:custGeom>
              <a:avLst/>
              <a:gdLst/>
              <a:ahLst/>
              <a:cxnLst/>
              <a:rect l="0" t="0" r="0" b="0"/>
              <a:pathLst>
                <a:path w="4" h="563">
                  <a:moveTo>
                    <a:pt x="2" y="2"/>
                  </a:moveTo>
                  <a:lnTo>
                    <a:pt x="2" y="561"/>
                  </a:lnTo>
                </a:path>
              </a:pathLst>
            </a:custGeom>
            <a:noFill/>
            <a:ln w="2754" cap="rnd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68" name="path 1268"/>
            <p:cNvSpPr/>
            <p:nvPr/>
          </p:nvSpPr>
          <p:spPr>
            <a:xfrm>
              <a:off x="442569" y="1808443"/>
              <a:ext cx="63968" cy="63972"/>
            </a:xfrm>
            <a:custGeom>
              <a:avLst/>
              <a:gdLst/>
              <a:ahLst/>
              <a:cxnLst/>
              <a:rect l="0" t="0" r="0" b="0"/>
              <a:pathLst>
                <a:path w="100" h="100">
                  <a:moveTo>
                    <a:pt x="100" y="0"/>
                  </a:moveTo>
                  <a:lnTo>
                    <a:pt x="50" y="100"/>
                  </a:lnTo>
                  <a:lnTo>
                    <a:pt x="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270" name="table 1270"/>
          <p:cNvGraphicFramePr>
            <a:graphicFrameLocks noGrp="1"/>
          </p:cNvGraphicFramePr>
          <p:nvPr/>
        </p:nvGraphicFramePr>
        <p:xfrm>
          <a:off x="3603581" y="1716898"/>
          <a:ext cx="8220709" cy="3855720"/>
        </p:xfrm>
        <a:graphic>
          <a:graphicData uri="http://schemas.openxmlformats.org/drawingml/2006/table">
            <a:tbl>
              <a:tblPr/>
              <a:tblGrid>
                <a:gridCol w="2698114"/>
                <a:gridCol w="2381250"/>
                <a:gridCol w="3141345"/>
              </a:tblGrid>
              <a:tr h="3327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886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项目经理</a:t>
                      </a:r>
                      <a:endParaRPr sz="10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837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团队成员</a:t>
                      </a:r>
                      <a:endParaRPr sz="10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6268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文档管理人员</a:t>
                      </a:r>
                      <a:endParaRPr sz="10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17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10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开始</a:t>
                      </a:r>
                      <a:endParaRPr sz="10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2155" algn="l" rtl="0" eaLnBrk="0">
                        <a:lnSpc>
                          <a:spcPct val="92000"/>
                        </a:lnSpc>
                        <a:spcBef>
                          <a:spcPts val="305"/>
                        </a:spcBef>
                      </a:pP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开票、结算</a:t>
                      </a:r>
                      <a:endParaRPr sz="10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801370" algn="l" rtl="0" eaLnBrk="0">
                        <a:lnSpc>
                          <a:spcPts val="1425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文档上传</a:t>
                      </a:r>
                      <a:endParaRPr sz="10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6400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项目文档</a:t>
                      </a:r>
                      <a:endParaRPr sz="7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66545" algn="l" rtl="0" eaLnBrk="0">
                        <a:lnSpc>
                          <a:spcPct val="87000"/>
                        </a:lnSpc>
                        <a:spcBef>
                          <a:spcPts val="220"/>
                        </a:spcBef>
                      </a:pPr>
                      <a:r>
                        <a:rPr sz="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实时查阅</a:t>
                      </a:r>
                      <a:endParaRPr sz="7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8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5608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结束</a:t>
                      </a:r>
                      <a:endParaRPr sz="7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981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72" name="textbox 1272"/>
          <p:cNvSpPr/>
          <p:nvPr/>
        </p:nvSpPr>
        <p:spPr>
          <a:xfrm>
            <a:off x="632434" y="1794217"/>
            <a:ext cx="2494914" cy="12814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030" algn="l" rtl="0" eaLnBrk="0">
              <a:lnSpc>
                <a:spcPct val="95000"/>
              </a:lnSpc>
              <a:tabLst>
                <a:tab pos="18605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设定项目文档归档目录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05"/>
              </a:spcBef>
              <a:tabLst>
                <a:tab pos="185420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按项目维度归纳项目所有文档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30"/>
              </a:spcBef>
              <a:tabLst>
                <a:tab pos="18732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支持文件上传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05"/>
              </a:spcBef>
              <a:tabLst>
                <a:tab pos="18732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支持文档预览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030" algn="l" rtl="0" eaLnBrk="0">
              <a:lnSpc>
                <a:spcPct val="95000"/>
              </a:lnSpc>
              <a:spcBef>
                <a:spcPts val="0"/>
              </a:spcBef>
              <a:tabLst>
                <a:tab pos="18732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支持文档批量下载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74" name="picture 1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45134" y="2897378"/>
            <a:ext cx="100584" cy="112776"/>
          </a:xfrm>
          <a:prstGeom prst="rect">
            <a:avLst/>
          </a:prstGeom>
        </p:spPr>
      </p:pic>
      <p:pic>
        <p:nvPicPr>
          <p:cNvPr id="1276" name="picture 12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45134" y="2629153"/>
            <a:ext cx="100584" cy="112776"/>
          </a:xfrm>
          <a:prstGeom prst="rect">
            <a:avLst/>
          </a:prstGeom>
        </p:spPr>
      </p:pic>
      <p:pic>
        <p:nvPicPr>
          <p:cNvPr id="1278" name="picture 12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45134" y="2363978"/>
            <a:ext cx="100584" cy="112776"/>
          </a:xfrm>
          <a:prstGeom prst="rect">
            <a:avLst/>
          </a:prstGeom>
        </p:spPr>
      </p:pic>
      <p:pic>
        <p:nvPicPr>
          <p:cNvPr id="1280" name="picture 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45134" y="2095753"/>
            <a:ext cx="100584" cy="112776"/>
          </a:xfrm>
          <a:prstGeom prst="rect">
            <a:avLst/>
          </a:prstGeom>
        </p:spPr>
      </p:pic>
      <p:pic>
        <p:nvPicPr>
          <p:cNvPr id="1282" name="picture 12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45134" y="1830578"/>
            <a:ext cx="100584" cy="112776"/>
          </a:xfrm>
          <a:prstGeom prst="rect">
            <a:avLst/>
          </a:prstGeom>
        </p:spPr>
      </p:pic>
      <p:pic>
        <p:nvPicPr>
          <p:cNvPr id="1284" name="picture 1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1286" name="textbox 1286"/>
          <p:cNvSpPr/>
          <p:nvPr/>
        </p:nvSpPr>
        <p:spPr>
          <a:xfrm>
            <a:off x="487680" y="1207008"/>
            <a:ext cx="2886710" cy="448309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9720" algn="l" rtl="0" eaLnBrk="0">
              <a:lnSpc>
                <a:spcPct val="89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关键特性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88" name="textbox 1288"/>
          <p:cNvSpPr/>
          <p:nvPr/>
        </p:nvSpPr>
        <p:spPr>
          <a:xfrm>
            <a:off x="610619" y="479330"/>
            <a:ext cx="3569334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400" b="1" kern="0" spc="-1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场景化-项目文档（8/12）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90" name="textbox 1290"/>
          <p:cNvSpPr/>
          <p:nvPr/>
        </p:nvSpPr>
        <p:spPr>
          <a:xfrm>
            <a:off x="481584" y="3227832"/>
            <a:ext cx="2893060" cy="39624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6880" algn="l" rtl="0" eaLnBrk="0">
              <a:lnSpc>
                <a:spcPct val="89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业务场景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92" name="textbox 1292"/>
          <p:cNvSpPr/>
          <p:nvPr/>
        </p:nvSpPr>
        <p:spPr>
          <a:xfrm>
            <a:off x="644956" y="3784313"/>
            <a:ext cx="1809750" cy="479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8270" algn="l" rtl="0" eaLnBrk="0">
              <a:lnSpc>
                <a:spcPct val="95000"/>
              </a:lnSpc>
              <a:tabLst>
                <a:tab pos="244475" algn="l"/>
              </a:tabLst>
            </a:pPr>
            <a:r>
              <a:rPr sz="1300" kern="0" spc="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-5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设定归档内容；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8270" algn="l" rtl="0" eaLnBrk="0">
              <a:lnSpc>
                <a:spcPct val="95000"/>
              </a:lnSpc>
              <a:spcBef>
                <a:spcPts val="0"/>
              </a:spcBef>
              <a:tabLst>
                <a:tab pos="243840" algn="l"/>
              </a:tabLst>
            </a:pPr>
            <a:r>
              <a:rPr sz="1300" kern="0" spc="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-2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基于项目维度归档</a:t>
            </a:r>
            <a:r>
              <a:rPr sz="13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94" name="picture 12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57656" y="4073271"/>
            <a:ext cx="115824" cy="124967"/>
          </a:xfrm>
          <a:prstGeom prst="rect">
            <a:avLst/>
          </a:prstGeom>
        </p:spPr>
      </p:pic>
      <p:pic>
        <p:nvPicPr>
          <p:cNvPr id="1296" name="picture 12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57656" y="3808095"/>
            <a:ext cx="115824" cy="124967"/>
          </a:xfrm>
          <a:prstGeom prst="rect">
            <a:avLst/>
          </a:prstGeom>
        </p:spPr>
      </p:pic>
      <p:pic>
        <p:nvPicPr>
          <p:cNvPr id="1298" name="picture 12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graphicFrame>
        <p:nvGraphicFramePr>
          <p:cNvPr id="1300" name="table 1300"/>
          <p:cNvGraphicFramePr>
            <a:graphicFrameLocks noGrp="1"/>
          </p:cNvGraphicFramePr>
          <p:nvPr/>
        </p:nvGraphicFramePr>
        <p:xfrm>
          <a:off x="7077387" y="2210191"/>
          <a:ext cx="829309" cy="501650"/>
        </p:xfrm>
        <a:graphic>
          <a:graphicData uri="http://schemas.openxmlformats.org/drawingml/2006/table">
            <a:tbl>
              <a:tblPr/>
              <a:tblGrid>
                <a:gridCol w="829309"/>
              </a:tblGrid>
              <a:tr h="495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2725" indent="-132080" algn="l" rtl="0" eaLnBrk="0">
                        <a:lnSpc>
                          <a:spcPct val="117000"/>
                        </a:lnSpc>
                        <a:spcBef>
                          <a:spcPts val="0"/>
                        </a:spcBef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阶段完成文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档上传</a:t>
                      </a:r>
                      <a:endParaRPr sz="10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02" name="picture 1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1304" name="path 1304"/>
          <p:cNvSpPr/>
          <p:nvPr/>
        </p:nvSpPr>
        <p:spPr>
          <a:xfrm>
            <a:off x="3227832" y="6010655"/>
            <a:ext cx="152400" cy="182879"/>
          </a:xfrm>
          <a:custGeom>
            <a:avLst/>
            <a:gdLst/>
            <a:ahLst/>
            <a:cxnLst/>
            <a:rect l="0" t="0" r="0" b="0"/>
            <a:pathLst>
              <a:path w="240" h="287">
                <a:moveTo>
                  <a:pt x="240" y="287"/>
                </a:moveTo>
                <a:lnTo>
                  <a:pt x="240" y="0"/>
                </a:lnTo>
                <a:lnTo>
                  <a:pt x="0" y="287"/>
                </a:lnTo>
                <a:lnTo>
                  <a:pt x="240" y="287"/>
                </a:lnTo>
                <a:close/>
              </a:path>
            </a:pathLst>
          </a:custGeom>
          <a:solidFill>
            <a:srgbClr val="DF031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06" name="path 1306"/>
          <p:cNvSpPr/>
          <p:nvPr/>
        </p:nvSpPr>
        <p:spPr>
          <a:xfrm>
            <a:off x="7901641" y="2459775"/>
            <a:ext cx="2523974" cy="2756"/>
          </a:xfrm>
          <a:custGeom>
            <a:avLst/>
            <a:gdLst/>
            <a:ahLst/>
            <a:cxnLst/>
            <a:rect l="0" t="0" r="0" b="0"/>
            <a:pathLst>
              <a:path w="3974" h="4">
                <a:moveTo>
                  <a:pt x="2" y="2"/>
                </a:moveTo>
                <a:lnTo>
                  <a:pt x="3972" y="2"/>
                </a:lnTo>
              </a:path>
            </a:pathLst>
          </a:custGeom>
          <a:noFill/>
          <a:ln w="2754" cap="rnd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08" name="path 1308"/>
          <p:cNvSpPr/>
          <p:nvPr/>
        </p:nvSpPr>
        <p:spPr>
          <a:xfrm>
            <a:off x="5084795" y="2459775"/>
            <a:ext cx="1942457" cy="2756"/>
          </a:xfrm>
          <a:custGeom>
            <a:avLst/>
            <a:gdLst/>
            <a:ahLst/>
            <a:cxnLst/>
            <a:rect l="0" t="0" r="0" b="0"/>
            <a:pathLst>
              <a:path w="3058" h="4">
                <a:moveTo>
                  <a:pt x="2" y="2"/>
                </a:moveTo>
                <a:lnTo>
                  <a:pt x="3056" y="2"/>
                </a:lnTo>
              </a:path>
            </a:pathLst>
          </a:custGeom>
          <a:noFill/>
          <a:ln w="2754" cap="rnd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10" name="path 1310"/>
          <p:cNvSpPr/>
          <p:nvPr/>
        </p:nvSpPr>
        <p:spPr>
          <a:xfrm>
            <a:off x="7017879" y="2429138"/>
            <a:ext cx="63853" cy="63914"/>
          </a:xfrm>
          <a:custGeom>
            <a:avLst/>
            <a:gdLst/>
            <a:ahLst/>
            <a:cxnLst/>
            <a:rect l="0" t="0" r="0" b="0"/>
            <a:pathLst>
              <a:path w="100" h="100">
                <a:moveTo>
                  <a:pt x="0" y="0"/>
                </a:moveTo>
                <a:lnTo>
                  <a:pt x="100" y="50"/>
                </a:lnTo>
                <a:lnTo>
                  <a:pt x="0" y="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2" name="picture 1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18744" y="999744"/>
            <a:ext cx="11009376" cy="5434583"/>
          </a:xfrm>
          <a:prstGeom prst="rect">
            <a:avLst/>
          </a:prstGeom>
        </p:spPr>
      </p:pic>
      <p:sp>
        <p:nvSpPr>
          <p:cNvPr id="1314" name="textbox 1314"/>
          <p:cNvSpPr/>
          <p:nvPr/>
        </p:nvSpPr>
        <p:spPr>
          <a:xfrm>
            <a:off x="4802061" y="5370367"/>
            <a:ext cx="5813425" cy="9753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项目文档自动归档</a:t>
            </a:r>
            <a:r>
              <a:rPr sz="16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，根据目录对应关系</a:t>
            </a:r>
            <a:r>
              <a:rPr sz="1600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自动归档；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175"/>
              </a:spcBef>
            </a:pPr>
            <a:r>
              <a:rPr sz="16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项目文档自助补充</a:t>
            </a:r>
            <a:r>
              <a:rPr sz="16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，自建项目目录，自上传项目文档；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  <a:spcBef>
                <a:spcPts val="5"/>
              </a:spcBef>
            </a:pPr>
            <a:r>
              <a:rPr sz="16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项目文档预览、下载：</a:t>
            </a:r>
            <a:r>
              <a:rPr sz="1600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支持office</a:t>
            </a:r>
            <a:r>
              <a:rPr sz="1600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相关文档预览，文档批量下载；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16" name="picture 13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1318" name="textbox 1318"/>
          <p:cNvSpPr/>
          <p:nvPr/>
        </p:nvSpPr>
        <p:spPr>
          <a:xfrm>
            <a:off x="610619" y="479330"/>
            <a:ext cx="3237864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场景化-文档中心(8/</a:t>
            </a: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12)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20" name="picture 13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pic>
        <p:nvPicPr>
          <p:cNvPr id="1322" name="picture 13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33700" y="523514"/>
            <a:ext cx="7073900" cy="3490946"/>
          </a:xfrm>
          <a:prstGeom prst="rect">
            <a:avLst/>
          </a:prstGeom>
        </p:spPr>
      </p:pic>
      <p:sp>
        <p:nvSpPr>
          <p:cNvPr id="36" name="textbox 36"/>
          <p:cNvSpPr/>
          <p:nvPr/>
        </p:nvSpPr>
        <p:spPr>
          <a:xfrm>
            <a:off x="0" y="2490216"/>
            <a:ext cx="12192000" cy="1155700"/>
          </a:xfrm>
          <a:prstGeom prst="rect">
            <a:avLst/>
          </a:prstGeom>
          <a:solidFill>
            <a:srgbClr val="BC000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71290" algn="l" rtl="0" eaLnBrk="0">
              <a:lnSpc>
                <a:spcPct val="90000"/>
              </a:lnSpc>
              <a:spcBef>
                <a:spcPts val="0"/>
              </a:spcBef>
            </a:pPr>
            <a:r>
              <a:rPr sz="3700" kern="0" spc="3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总体概述与核心价值</a:t>
            </a:r>
            <a:endParaRPr sz="37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200" y="5651498"/>
            <a:ext cx="9347200" cy="1206499"/>
          </a:xfrm>
          <a:prstGeom prst="rect">
            <a:avLst/>
          </a:prstGeom>
        </p:spPr>
      </p:pic>
      <p:sp>
        <p:nvSpPr>
          <p:cNvPr id="40" name="textbox 40"/>
          <p:cNvSpPr/>
          <p:nvPr/>
        </p:nvSpPr>
        <p:spPr>
          <a:xfrm>
            <a:off x="4802120" y="1504118"/>
            <a:ext cx="2691129" cy="8121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1000"/>
              </a:lnSpc>
            </a:pPr>
            <a:r>
              <a:rPr sz="6400" b="1" kern="0" spc="-310" dirty="0">
                <a:solidFill>
                  <a:srgbClr val="BC000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 1</a:t>
            </a:r>
            <a:endParaRPr sz="6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3686662" y="3943162"/>
            <a:ext cx="4827904" cy="2946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900" kern="0" spc="9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总体介绍、应用架构、核心价值、竞品优</a:t>
            </a:r>
            <a:r>
              <a:rPr sz="1900" kern="0" spc="8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势</a:t>
            </a:r>
            <a:endParaRPr sz="19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41163" y="4770120"/>
            <a:ext cx="3360519" cy="3962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" name="picture 13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pic>
        <p:nvPicPr>
          <p:cNvPr id="1326" name="picture 13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45463" y="944879"/>
            <a:ext cx="9430511" cy="5913118"/>
          </a:xfrm>
          <a:prstGeom prst="rect">
            <a:avLst/>
          </a:prstGeom>
        </p:spPr>
      </p:pic>
      <p:sp>
        <p:nvSpPr>
          <p:cNvPr id="1328" name="textbox 1328"/>
          <p:cNvSpPr/>
          <p:nvPr/>
        </p:nvSpPr>
        <p:spPr>
          <a:xfrm>
            <a:off x="7771227" y="1034065"/>
            <a:ext cx="2071370" cy="1503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71805" algn="l" rtl="0" eaLnBrk="0">
              <a:lnSpc>
                <a:spcPct val="89000"/>
              </a:lnSpc>
            </a:pPr>
            <a:r>
              <a:rPr sz="2400" kern="0" spc="-20" dirty="0">
                <a:solidFill>
                  <a:srgbClr val="D8151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工时分析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4640" indent="-281940" algn="l" rtl="0" eaLnBrk="0">
              <a:lnSpc>
                <a:spcPct val="122000"/>
              </a:lnSpc>
              <a:spcBef>
                <a:spcPts val="1030"/>
              </a:spcBef>
            </a:pP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300" kern="0" spc="10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按照项目查询项目成员</a:t>
            </a:r>
            <a:r>
              <a:rPr sz="1300" kern="0" spc="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工时填报情况；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575"/>
              </a:spcBef>
            </a:pP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300" kern="0" spc="10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查询人员项目投入情况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300" kern="0" spc="9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查询项目工时耗时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0" name="textbox 1330"/>
          <p:cNvSpPr/>
          <p:nvPr/>
        </p:nvSpPr>
        <p:spPr>
          <a:xfrm>
            <a:off x="4705829" y="1491195"/>
            <a:ext cx="2132329" cy="13404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5895" indent="-163830" algn="l" rtl="0" eaLnBrk="0">
              <a:lnSpc>
                <a:spcPct val="122000"/>
              </a:lnSpc>
            </a:pPr>
            <a:r>
              <a:rPr sz="13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13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设置平均费率，按</a:t>
            </a:r>
            <a:r>
              <a:rPr sz="13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照平均</a:t>
            </a:r>
            <a:r>
              <a:rPr sz="13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费率计算工时成本；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6530" indent="-163830" algn="l" rtl="0" eaLnBrk="0">
              <a:lnSpc>
                <a:spcPct val="128000"/>
              </a:lnSpc>
              <a:spcBef>
                <a:spcPts val="5"/>
              </a:spcBef>
            </a:pPr>
            <a:r>
              <a:rPr sz="13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13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设置职等费率，按</a:t>
            </a:r>
            <a:r>
              <a:rPr sz="13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照填报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人的职等费率计算工</a:t>
            </a:r>
            <a:r>
              <a:rPr sz="13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时成</a:t>
            </a:r>
            <a:r>
              <a:rPr sz="1300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2" name="textbox 1332"/>
          <p:cNvSpPr/>
          <p:nvPr/>
        </p:nvSpPr>
        <p:spPr>
          <a:xfrm>
            <a:off x="1644113" y="1491195"/>
            <a:ext cx="1719579" cy="10464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300" kern="0" spc="9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单项目多日填报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700"/>
              </a:spcBef>
            </a:pPr>
            <a:r>
              <a:rPr sz="1300" kern="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300" kern="0" spc="10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300" kern="0" spc="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多项目多日填报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705"/>
              </a:spcBef>
            </a:pP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300" kern="0" spc="9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设定工时折算方案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300" kern="0" spc="9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300" kern="0" spc="7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设定标准工时填报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4" name="textbox 1334"/>
          <p:cNvSpPr/>
          <p:nvPr/>
        </p:nvSpPr>
        <p:spPr>
          <a:xfrm>
            <a:off x="2103534" y="1034065"/>
            <a:ext cx="4595495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kern="0" spc="0" dirty="0">
                <a:solidFill>
                  <a:srgbClr val="D8151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工时填报         </a:t>
            </a:r>
            <a:r>
              <a:rPr sz="2400" kern="0" spc="-10" dirty="0">
                <a:solidFill>
                  <a:srgbClr val="D8151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2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工时费用计算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6" name="textbox 1336"/>
          <p:cNvSpPr/>
          <p:nvPr/>
        </p:nvSpPr>
        <p:spPr>
          <a:xfrm>
            <a:off x="610619" y="479330"/>
            <a:ext cx="3569334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400" b="1" kern="0" spc="-1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场景化-工时管理（9/12）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38" name="picture 13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pic>
        <p:nvPicPr>
          <p:cNvPr id="1340" name="picture 13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" name="picture 13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834383" y="1380744"/>
            <a:ext cx="7991856" cy="2029967"/>
          </a:xfrm>
          <a:prstGeom prst="rect">
            <a:avLst/>
          </a:prstGeom>
        </p:spPr>
      </p:pic>
      <p:pic>
        <p:nvPicPr>
          <p:cNvPr id="1344" name="picture 13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834383" y="3770376"/>
            <a:ext cx="8071104" cy="1783079"/>
          </a:xfrm>
          <a:prstGeom prst="rect">
            <a:avLst/>
          </a:prstGeom>
        </p:spPr>
      </p:pic>
      <p:sp>
        <p:nvSpPr>
          <p:cNvPr id="1346" name="textbox 1346"/>
          <p:cNvSpPr/>
          <p:nvPr/>
        </p:nvSpPr>
        <p:spPr>
          <a:xfrm>
            <a:off x="763282" y="1770418"/>
            <a:ext cx="1434464" cy="2913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89000"/>
              </a:lnSpc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收款预测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50"/>
              </a:spcBef>
              <a:tabLst>
                <a:tab pos="18605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超期未收款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10"/>
              </a:spcBef>
              <a:tabLst>
                <a:tab pos="185420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本月待收款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30"/>
              </a:spcBef>
              <a:tabLst>
                <a:tab pos="187960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下月预计收款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10"/>
              </a:spcBef>
              <a:tabLst>
                <a:tab pos="187960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下季度预计收款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89000"/>
              </a:lnSpc>
              <a:spcBef>
                <a:spcPts val="485"/>
              </a:spcBef>
            </a:pP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付款预测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50"/>
              </a:spcBef>
              <a:tabLst>
                <a:tab pos="18605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超期未付款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05"/>
              </a:spcBef>
              <a:tabLst>
                <a:tab pos="185420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本月代付款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30"/>
              </a:spcBef>
              <a:tabLst>
                <a:tab pos="187960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下月预计付款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030" algn="l" rtl="0" eaLnBrk="0">
              <a:lnSpc>
                <a:spcPct val="95000"/>
              </a:lnSpc>
              <a:tabLst>
                <a:tab pos="187960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下季度预计付款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48" name="picture 13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5982" y="4505325"/>
            <a:ext cx="100583" cy="112776"/>
          </a:xfrm>
          <a:prstGeom prst="rect">
            <a:avLst/>
          </a:prstGeom>
        </p:spPr>
      </p:pic>
      <p:pic>
        <p:nvPicPr>
          <p:cNvPr id="1350" name="picture 13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5982" y="4240148"/>
            <a:ext cx="100583" cy="112776"/>
          </a:xfrm>
          <a:prstGeom prst="rect">
            <a:avLst/>
          </a:prstGeom>
        </p:spPr>
      </p:pic>
      <p:pic>
        <p:nvPicPr>
          <p:cNvPr id="1352" name="picture 13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5982" y="3971925"/>
            <a:ext cx="100583" cy="112776"/>
          </a:xfrm>
          <a:prstGeom prst="rect">
            <a:avLst/>
          </a:prstGeom>
        </p:spPr>
      </p:pic>
      <p:pic>
        <p:nvPicPr>
          <p:cNvPr id="1354" name="picture 13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5982" y="3706748"/>
            <a:ext cx="100583" cy="112776"/>
          </a:xfrm>
          <a:prstGeom prst="rect">
            <a:avLst/>
          </a:prstGeom>
        </p:spPr>
      </p:pic>
      <p:pic>
        <p:nvPicPr>
          <p:cNvPr id="1356" name="picture 13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5982" y="2905125"/>
            <a:ext cx="100583" cy="112776"/>
          </a:xfrm>
          <a:prstGeom prst="rect">
            <a:avLst/>
          </a:prstGeom>
        </p:spPr>
      </p:pic>
      <p:pic>
        <p:nvPicPr>
          <p:cNvPr id="1358" name="picture 13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5982" y="2639948"/>
            <a:ext cx="100583" cy="112776"/>
          </a:xfrm>
          <a:prstGeom prst="rect">
            <a:avLst/>
          </a:prstGeom>
        </p:spPr>
      </p:pic>
      <p:pic>
        <p:nvPicPr>
          <p:cNvPr id="1360" name="picture 13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5982" y="2371725"/>
            <a:ext cx="100583" cy="112776"/>
          </a:xfrm>
          <a:prstGeom prst="rect">
            <a:avLst/>
          </a:prstGeom>
        </p:spPr>
      </p:pic>
      <p:pic>
        <p:nvPicPr>
          <p:cNvPr id="1362" name="picture 13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5982" y="2106548"/>
            <a:ext cx="100583" cy="112776"/>
          </a:xfrm>
          <a:prstGeom prst="rect">
            <a:avLst/>
          </a:prstGeom>
        </p:spPr>
      </p:pic>
      <p:pic>
        <p:nvPicPr>
          <p:cNvPr id="1364" name="picture 13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1366" name="textbox 1366"/>
          <p:cNvSpPr/>
          <p:nvPr/>
        </p:nvSpPr>
        <p:spPr>
          <a:xfrm>
            <a:off x="618744" y="1179576"/>
            <a:ext cx="2886710" cy="44513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9085" algn="l" rtl="0" eaLnBrk="0">
              <a:lnSpc>
                <a:spcPct val="89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关键特性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68" name="textbox 1368"/>
          <p:cNvSpPr/>
          <p:nvPr/>
        </p:nvSpPr>
        <p:spPr>
          <a:xfrm>
            <a:off x="610619" y="479330"/>
            <a:ext cx="3757929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400" b="1" kern="0" spc="-10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场景化-项目预测（10/</a:t>
            </a:r>
            <a:r>
              <a:rPr sz="2400" b="1" kern="0" spc="-1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12）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70" name="picture 13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pic>
        <p:nvPicPr>
          <p:cNvPr id="1372" name="picture 13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1374" name="path 1374"/>
          <p:cNvSpPr/>
          <p:nvPr/>
        </p:nvSpPr>
        <p:spPr>
          <a:xfrm>
            <a:off x="3358895" y="5980176"/>
            <a:ext cx="152400" cy="185927"/>
          </a:xfrm>
          <a:custGeom>
            <a:avLst/>
            <a:gdLst/>
            <a:ahLst/>
            <a:cxnLst/>
            <a:rect l="0" t="0" r="0" b="0"/>
            <a:pathLst>
              <a:path w="240" h="292">
                <a:moveTo>
                  <a:pt x="240" y="292"/>
                </a:moveTo>
                <a:lnTo>
                  <a:pt x="240" y="0"/>
                </a:lnTo>
                <a:lnTo>
                  <a:pt x="0" y="292"/>
                </a:lnTo>
                <a:lnTo>
                  <a:pt x="240" y="292"/>
                </a:lnTo>
                <a:close/>
              </a:path>
            </a:pathLst>
          </a:custGeom>
          <a:solidFill>
            <a:srgbClr val="DF031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6" name="picture 13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036319"/>
            <a:ext cx="8717280" cy="5565648"/>
          </a:xfrm>
          <a:prstGeom prst="rect">
            <a:avLst/>
          </a:prstGeom>
        </p:spPr>
      </p:pic>
      <p:sp>
        <p:nvSpPr>
          <p:cNvPr id="1378" name="textbox 1378"/>
          <p:cNvSpPr/>
          <p:nvPr/>
        </p:nvSpPr>
        <p:spPr>
          <a:xfrm>
            <a:off x="9112250" y="1620735"/>
            <a:ext cx="2390139" cy="33572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030" algn="l" rtl="0" eaLnBrk="0">
              <a:lnSpc>
                <a:spcPct val="95000"/>
              </a:lnSpc>
              <a:tabLst>
                <a:tab pos="1885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商机立项未签订合同预警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10"/>
              </a:spcBef>
              <a:tabLst>
                <a:tab pos="1885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超期未收预警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30"/>
              </a:spcBef>
              <a:tabLst>
                <a:tab pos="1885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超期未付预警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05"/>
              </a:spcBef>
              <a:tabLst>
                <a:tab pos="18605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项目进度延期预警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35"/>
              </a:spcBef>
              <a:tabLst>
                <a:tab pos="190500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工时投入预警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030" algn="l" rtl="0" eaLnBrk="0">
              <a:lnSpc>
                <a:spcPct val="95000"/>
              </a:lnSpc>
              <a:spcBef>
                <a:spcPts val="390"/>
              </a:spcBef>
              <a:tabLst>
                <a:tab pos="1885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开票未收款提示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30"/>
              </a:spcBef>
              <a:tabLst>
                <a:tab pos="18732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结算未收款提示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05"/>
              </a:spcBef>
              <a:tabLst>
                <a:tab pos="18732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结算未付款提示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algn="l" rtl="0" eaLnBrk="0">
              <a:lnSpc>
                <a:spcPct val="95000"/>
              </a:lnSpc>
              <a:spcBef>
                <a:spcPts val="635"/>
              </a:spcBef>
              <a:tabLst>
                <a:tab pos="18605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项目进展成果物提交提示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7960" indent="-74930" algn="l" rtl="0" eaLnBrk="0">
              <a:lnSpc>
                <a:spcPct val="120000"/>
              </a:lnSpc>
              <a:spcBef>
                <a:spcPts val="0"/>
              </a:spcBef>
              <a:tabLst>
                <a:tab pos="201930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PMO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整体项目经营、项目进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展等情况监控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80" name="picture 13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24950" y="4513326"/>
            <a:ext cx="100583" cy="112776"/>
          </a:xfrm>
          <a:prstGeom prst="rect">
            <a:avLst/>
          </a:prstGeom>
        </p:spPr>
      </p:pic>
      <p:pic>
        <p:nvPicPr>
          <p:cNvPr id="1382" name="picture 13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24950" y="4019550"/>
            <a:ext cx="100583" cy="112776"/>
          </a:xfrm>
          <a:prstGeom prst="rect">
            <a:avLst/>
          </a:prstGeom>
        </p:spPr>
      </p:pic>
      <p:pic>
        <p:nvPicPr>
          <p:cNvPr id="1384" name="picture 13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24950" y="3751326"/>
            <a:ext cx="100583" cy="112776"/>
          </a:xfrm>
          <a:prstGeom prst="rect">
            <a:avLst/>
          </a:prstGeom>
        </p:spPr>
      </p:pic>
      <p:pic>
        <p:nvPicPr>
          <p:cNvPr id="1386" name="picture 13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24950" y="3486150"/>
            <a:ext cx="100583" cy="112776"/>
          </a:xfrm>
          <a:prstGeom prst="rect">
            <a:avLst/>
          </a:prstGeom>
        </p:spPr>
      </p:pic>
      <p:pic>
        <p:nvPicPr>
          <p:cNvPr id="1388" name="picture 13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24950" y="3217925"/>
            <a:ext cx="100583" cy="112776"/>
          </a:xfrm>
          <a:prstGeom prst="rect">
            <a:avLst/>
          </a:prstGeom>
        </p:spPr>
      </p:pic>
      <p:pic>
        <p:nvPicPr>
          <p:cNvPr id="1390" name="picture 13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24950" y="2724150"/>
            <a:ext cx="100583" cy="112776"/>
          </a:xfrm>
          <a:prstGeom prst="rect">
            <a:avLst/>
          </a:prstGeom>
        </p:spPr>
      </p:pic>
      <p:pic>
        <p:nvPicPr>
          <p:cNvPr id="1392" name="picture 13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24950" y="2455925"/>
            <a:ext cx="100583" cy="112776"/>
          </a:xfrm>
          <a:prstGeom prst="rect">
            <a:avLst/>
          </a:prstGeom>
        </p:spPr>
      </p:pic>
      <p:pic>
        <p:nvPicPr>
          <p:cNvPr id="1394" name="picture 13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24950" y="2190750"/>
            <a:ext cx="100583" cy="112776"/>
          </a:xfrm>
          <a:prstGeom prst="rect">
            <a:avLst/>
          </a:prstGeom>
        </p:spPr>
      </p:pic>
      <p:pic>
        <p:nvPicPr>
          <p:cNvPr id="1396" name="picture 13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24950" y="1922525"/>
            <a:ext cx="100583" cy="112776"/>
          </a:xfrm>
          <a:prstGeom prst="rect">
            <a:avLst/>
          </a:prstGeom>
        </p:spPr>
      </p:pic>
      <p:pic>
        <p:nvPicPr>
          <p:cNvPr id="1398" name="picture 13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24950" y="1657350"/>
            <a:ext cx="100583" cy="112776"/>
          </a:xfrm>
          <a:prstGeom prst="rect">
            <a:avLst/>
          </a:prstGeom>
        </p:spPr>
      </p:pic>
      <p:pic>
        <p:nvPicPr>
          <p:cNvPr id="1400" name="picture 14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1402" name="textbox 1402"/>
          <p:cNvSpPr/>
          <p:nvPr/>
        </p:nvSpPr>
        <p:spPr>
          <a:xfrm>
            <a:off x="8967216" y="1036320"/>
            <a:ext cx="2886710" cy="44513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0195" algn="l" rtl="0" eaLnBrk="0">
              <a:lnSpc>
                <a:spcPct val="89000"/>
              </a:lnSpc>
              <a:spcBef>
                <a:spcPts val="0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关键特性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4" name="textbox 1404"/>
          <p:cNvSpPr/>
          <p:nvPr/>
        </p:nvSpPr>
        <p:spPr>
          <a:xfrm>
            <a:off x="610619" y="479330"/>
            <a:ext cx="3757929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400" b="1" kern="0" spc="-10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场景化-项目监控（11/</a:t>
            </a:r>
            <a:r>
              <a:rPr sz="2400" b="1" kern="0" spc="-1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12）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06" name="picture 14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pic>
        <p:nvPicPr>
          <p:cNvPr id="1408" name="picture 14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1410" name="path 1410"/>
          <p:cNvSpPr/>
          <p:nvPr/>
        </p:nvSpPr>
        <p:spPr>
          <a:xfrm>
            <a:off x="11707367" y="5836920"/>
            <a:ext cx="152400" cy="182880"/>
          </a:xfrm>
          <a:custGeom>
            <a:avLst/>
            <a:gdLst/>
            <a:ahLst/>
            <a:cxnLst/>
            <a:rect l="0" t="0" r="0" b="0"/>
            <a:pathLst>
              <a:path w="240" h="288">
                <a:moveTo>
                  <a:pt x="240" y="288"/>
                </a:moveTo>
                <a:lnTo>
                  <a:pt x="240" y="0"/>
                </a:lnTo>
                <a:lnTo>
                  <a:pt x="0" y="288"/>
                </a:lnTo>
                <a:lnTo>
                  <a:pt x="240" y="288"/>
                </a:lnTo>
                <a:close/>
              </a:path>
            </a:pathLst>
          </a:custGeom>
          <a:solidFill>
            <a:srgbClr val="DF031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2" name="picture 14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pic>
        <p:nvPicPr>
          <p:cNvPr id="1414" name="picture 14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014983"/>
            <a:ext cx="12192000" cy="5702808"/>
          </a:xfrm>
          <a:prstGeom prst="rect">
            <a:avLst/>
          </a:prstGeom>
        </p:spPr>
      </p:pic>
      <p:sp>
        <p:nvSpPr>
          <p:cNvPr id="1416" name="textbox 1416"/>
          <p:cNvSpPr/>
          <p:nvPr/>
        </p:nvSpPr>
        <p:spPr>
          <a:xfrm>
            <a:off x="5260848" y="4962144"/>
            <a:ext cx="6931659" cy="1892935"/>
          </a:xfrm>
          <a:prstGeom prst="rect">
            <a:avLst/>
          </a:prstGeom>
          <a:solidFill>
            <a:srgbClr val="D9D9D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9230" algn="l" rtl="0" eaLnBrk="0">
              <a:lnSpc>
                <a:spcPct val="89000"/>
              </a:lnSpc>
              <a:spcBef>
                <a:spcPts val="5"/>
              </a:spcBef>
            </a:pPr>
            <a:r>
              <a:rPr sz="16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项目范围：</a:t>
            </a:r>
            <a:r>
              <a:rPr sz="16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我负责的项目；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8595" algn="l" rtl="0" eaLnBrk="0">
              <a:lnSpc>
                <a:spcPct val="145000"/>
              </a:lnSpc>
              <a:spcBef>
                <a:spcPts val="305"/>
              </a:spcBef>
            </a:pPr>
            <a:r>
              <a:rPr sz="1600" b="1" kern="0" spc="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项目全貌：</a:t>
            </a:r>
            <a:r>
              <a:rPr sz="1600" kern="0" spc="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项目进度、</a:t>
            </a:r>
            <a:r>
              <a:rPr sz="16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工时消耗百分比、项目收入情况、支出情况（含采 </a:t>
            </a:r>
            <a:r>
              <a:rPr sz="16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购支出、工时成本、费用报销</a:t>
            </a:r>
            <a:r>
              <a:rPr sz="1600" kern="0" spc="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7325" indent="1270" algn="l" rtl="0" eaLnBrk="0">
              <a:lnSpc>
                <a:spcPct val="147000"/>
              </a:lnSpc>
              <a:spcBef>
                <a:spcPts val="165"/>
              </a:spcBef>
            </a:pPr>
            <a:r>
              <a:rPr sz="16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总控台：</a:t>
            </a:r>
            <a:r>
              <a:rPr sz="16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发起变更、可跳转至项目收入台账，可跳转至项目采购台账，可</a:t>
            </a:r>
            <a:r>
              <a:rPr sz="1600" kern="0" spc="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群沟通，单人员沟通，阶段成果提交等；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18" name="textbox 1418"/>
          <p:cNvSpPr/>
          <p:nvPr/>
        </p:nvSpPr>
        <p:spPr>
          <a:xfrm>
            <a:off x="610619" y="479330"/>
            <a:ext cx="3426459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场景化-项目中心(12/1</a:t>
            </a: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2)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20" name="picture 14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pic>
        <p:nvPicPr>
          <p:cNvPr id="1422" name="picture 14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" name="picture 1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58055" y="4895088"/>
            <a:ext cx="5334000" cy="1572767"/>
          </a:xfrm>
          <a:prstGeom prst="rect">
            <a:avLst/>
          </a:prstGeom>
        </p:spPr>
      </p:pic>
      <p:pic>
        <p:nvPicPr>
          <p:cNvPr id="1426" name="picture 14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47343" y="4919471"/>
            <a:ext cx="2706623" cy="1292351"/>
          </a:xfrm>
          <a:prstGeom prst="rect">
            <a:avLst/>
          </a:prstGeom>
        </p:spPr>
      </p:pic>
      <p:pic>
        <p:nvPicPr>
          <p:cNvPr id="1428" name="picture 14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838944" y="4858511"/>
            <a:ext cx="1935479" cy="1789176"/>
          </a:xfrm>
          <a:prstGeom prst="rect">
            <a:avLst/>
          </a:prstGeom>
        </p:spPr>
      </p:pic>
      <p:pic>
        <p:nvPicPr>
          <p:cNvPr id="1430" name="picture 14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pic>
        <p:nvPicPr>
          <p:cNvPr id="1432" name="picture 14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998976" y="2740152"/>
            <a:ext cx="1457578" cy="1359661"/>
          </a:xfrm>
          <a:prstGeom prst="rect">
            <a:avLst/>
          </a:prstGeom>
        </p:spPr>
      </p:pic>
      <p:pic>
        <p:nvPicPr>
          <p:cNvPr id="1434" name="picture 14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752599" y="1325626"/>
            <a:ext cx="1454531" cy="1359661"/>
          </a:xfrm>
          <a:prstGeom prst="rect">
            <a:avLst/>
          </a:prstGeom>
        </p:spPr>
      </p:pic>
      <p:pic>
        <p:nvPicPr>
          <p:cNvPr id="1436" name="picture 14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244840" y="2740152"/>
            <a:ext cx="1454531" cy="1359661"/>
          </a:xfrm>
          <a:prstGeom prst="rect">
            <a:avLst/>
          </a:prstGeom>
        </p:spPr>
      </p:pic>
      <p:pic>
        <p:nvPicPr>
          <p:cNvPr id="1438" name="picture 14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166104" y="1325626"/>
            <a:ext cx="1454530" cy="1359661"/>
          </a:xfrm>
          <a:prstGeom prst="rect">
            <a:avLst/>
          </a:prstGeom>
        </p:spPr>
      </p:pic>
      <p:sp>
        <p:nvSpPr>
          <p:cNvPr id="1440" name="textbox 1440"/>
          <p:cNvSpPr/>
          <p:nvPr/>
        </p:nvSpPr>
        <p:spPr>
          <a:xfrm>
            <a:off x="5870464" y="2864196"/>
            <a:ext cx="1816735" cy="9721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6000"/>
              </a:lnSpc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多业务快速适配</a:t>
            </a:r>
            <a:endParaRPr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4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400"/>
              </a:spcBef>
            </a:pPr>
            <a:r>
              <a:rPr sz="13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如果有多变业务可快速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19455" algn="l" rtl="0" eaLnBrk="0">
              <a:lnSpc>
                <a:spcPct val="95000"/>
              </a:lnSpc>
              <a:spcBef>
                <a:spcPts val="0"/>
              </a:spcBef>
            </a:pPr>
            <a:r>
              <a:rPr sz="1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适配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2" name="textbox 1442"/>
          <p:cNvSpPr/>
          <p:nvPr/>
        </p:nvSpPr>
        <p:spPr>
          <a:xfrm>
            <a:off x="1624219" y="2873794"/>
            <a:ext cx="1440180" cy="9575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1630" algn="l" rtl="0" eaLnBrk="0">
              <a:lnSpc>
                <a:spcPct val="89000"/>
              </a:lnSpc>
            </a:pPr>
            <a:r>
              <a:rPr sz="16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开放API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6870" indent="-344805" algn="l" rtl="0" eaLnBrk="0">
              <a:lnSpc>
                <a:spcPct val="132000"/>
              </a:lnSpc>
            </a:pPr>
            <a:r>
              <a:rPr sz="13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对外开发相关服务</a:t>
            </a:r>
            <a:r>
              <a:rPr sz="13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OPenAPI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4" name="textbox 1444"/>
          <p:cNvSpPr/>
          <p:nvPr/>
        </p:nvSpPr>
        <p:spPr>
          <a:xfrm>
            <a:off x="610009" y="479330"/>
            <a:ext cx="3070860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产品特性：技术开放性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46" name="picture 14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pic>
        <p:nvPicPr>
          <p:cNvPr id="1448" name="picture 14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1450" name="textbox 1450"/>
          <p:cNvSpPr/>
          <p:nvPr/>
        </p:nvSpPr>
        <p:spPr>
          <a:xfrm>
            <a:off x="8425091" y="2360006"/>
            <a:ext cx="1045844" cy="2343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定制开发包</a:t>
            </a:r>
            <a:endParaRPr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52" name="textbox 1452"/>
          <p:cNvSpPr/>
          <p:nvPr/>
        </p:nvSpPr>
        <p:spPr>
          <a:xfrm>
            <a:off x="4180368" y="2363689"/>
            <a:ext cx="834389" cy="2343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多端适配</a:t>
            </a:r>
            <a:endParaRPr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" name="picture 14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33700" y="523514"/>
            <a:ext cx="7073900" cy="3490946"/>
          </a:xfrm>
          <a:prstGeom prst="rect">
            <a:avLst/>
          </a:prstGeom>
        </p:spPr>
      </p:pic>
      <p:sp>
        <p:nvSpPr>
          <p:cNvPr id="1456" name="textbox 1456"/>
          <p:cNvSpPr/>
          <p:nvPr/>
        </p:nvSpPr>
        <p:spPr>
          <a:xfrm>
            <a:off x="0" y="2490216"/>
            <a:ext cx="12192000" cy="1155700"/>
          </a:xfrm>
          <a:prstGeom prst="rect">
            <a:avLst/>
          </a:prstGeom>
          <a:solidFill>
            <a:srgbClr val="BC000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68750" algn="l" rtl="0" eaLnBrk="0">
              <a:lnSpc>
                <a:spcPct val="90000"/>
              </a:lnSpc>
              <a:spcBef>
                <a:spcPts val="0"/>
              </a:spcBef>
            </a:pPr>
            <a:r>
              <a:rPr sz="3700" kern="0" spc="3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解决方案与客户案例</a:t>
            </a:r>
            <a:endParaRPr sz="37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1458" name="picture 14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200" y="5651498"/>
            <a:ext cx="9347200" cy="1206499"/>
          </a:xfrm>
          <a:prstGeom prst="rect">
            <a:avLst/>
          </a:prstGeom>
        </p:spPr>
      </p:pic>
      <p:sp>
        <p:nvSpPr>
          <p:cNvPr id="1460" name="textbox 1460"/>
          <p:cNvSpPr/>
          <p:nvPr/>
        </p:nvSpPr>
        <p:spPr>
          <a:xfrm>
            <a:off x="4802120" y="1504118"/>
            <a:ext cx="2693035" cy="8121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9000"/>
              </a:lnSpc>
              <a:spcBef>
                <a:spcPts val="0"/>
              </a:spcBef>
            </a:pPr>
            <a:r>
              <a:rPr sz="6500" b="1" kern="0" spc="-400" dirty="0">
                <a:solidFill>
                  <a:srgbClr val="BC000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6500" b="1" kern="0" spc="-390" dirty="0">
                <a:solidFill>
                  <a:srgbClr val="BC000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ART</a:t>
            </a:r>
            <a:r>
              <a:rPr sz="6500" b="1" kern="0" spc="-300" dirty="0">
                <a:solidFill>
                  <a:srgbClr val="BC000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500" b="1" kern="0" spc="-280" dirty="0">
                <a:solidFill>
                  <a:srgbClr val="BC000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sz="6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62" name="textbox 1462"/>
          <p:cNvSpPr/>
          <p:nvPr/>
        </p:nvSpPr>
        <p:spPr>
          <a:xfrm>
            <a:off x="4824969" y="3943162"/>
            <a:ext cx="2550795" cy="2946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900" kern="0" spc="8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产品融合解决方案介绍</a:t>
            </a:r>
            <a:endParaRPr sz="19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1464" name="picture 14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pic>
        <p:nvPicPr>
          <p:cNvPr id="1466" name="picture 14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41163" y="4770120"/>
            <a:ext cx="3360519" cy="3962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textbox 1468"/>
          <p:cNvSpPr/>
          <p:nvPr/>
        </p:nvSpPr>
        <p:spPr>
          <a:xfrm>
            <a:off x="298427" y="3929532"/>
            <a:ext cx="3103879" cy="21520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23900" algn="l" rtl="0" eaLnBrk="0">
              <a:lnSpc>
                <a:spcPct val="89000"/>
              </a:lnSpc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信息及技术服务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39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从商机到项目回款一体化流程管理；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1040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项目阶段进展，查看项目进度；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1040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项目人工成本统计，降低人工成本；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8925" indent="-276225" algn="l" rtl="0" eaLnBrk="0">
              <a:lnSpc>
                <a:spcPct val="132000"/>
              </a:lnSpc>
              <a:spcBef>
                <a:spcPts val="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项目收款、付款、费用统计，实施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计算项目盈亏；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70" name="picture 14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1127" y="5550511"/>
            <a:ext cx="126223" cy="115616"/>
          </a:xfrm>
          <a:prstGeom prst="rect">
            <a:avLst/>
          </a:prstGeom>
        </p:spPr>
      </p:pic>
      <p:pic>
        <p:nvPicPr>
          <p:cNvPr id="1472" name="picture 14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1127" y="5230166"/>
            <a:ext cx="126223" cy="115616"/>
          </a:xfrm>
          <a:prstGeom prst="rect">
            <a:avLst/>
          </a:prstGeom>
        </p:spPr>
      </p:pic>
      <p:pic>
        <p:nvPicPr>
          <p:cNvPr id="1474" name="picture 14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1127" y="4910126"/>
            <a:ext cx="126223" cy="115616"/>
          </a:xfrm>
          <a:prstGeom prst="rect">
            <a:avLst/>
          </a:prstGeom>
        </p:spPr>
      </p:pic>
      <p:pic>
        <p:nvPicPr>
          <p:cNvPr id="1476" name="picture 14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1127" y="4589833"/>
            <a:ext cx="126223" cy="115616"/>
          </a:xfrm>
          <a:prstGeom prst="rect">
            <a:avLst/>
          </a:prstGeom>
        </p:spPr>
      </p:pic>
      <p:sp>
        <p:nvSpPr>
          <p:cNvPr id="1478" name="textbox 1478"/>
          <p:cNvSpPr/>
          <p:nvPr/>
        </p:nvSpPr>
        <p:spPr>
          <a:xfrm>
            <a:off x="3785009" y="3892956"/>
            <a:ext cx="2244089" cy="2172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1015" algn="l" rtl="0" eaLnBrk="0">
              <a:lnSpc>
                <a:spcPct val="89000"/>
              </a:lnSpc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科研类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39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项目合同的管理；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8925" indent="-276225" algn="l" rtl="0" eaLnBrk="0">
              <a:lnSpc>
                <a:spcPct val="132000"/>
              </a:lnSpc>
              <a:spcBef>
                <a:spcPts val="105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项目人工成本统计，降低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人工成本；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910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完成项目过程文档归档；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项目预算控制过程成本；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80" name="picture 14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797709" y="5870551"/>
            <a:ext cx="126224" cy="115616"/>
          </a:xfrm>
          <a:prstGeom prst="rect">
            <a:avLst/>
          </a:prstGeom>
        </p:spPr>
      </p:pic>
      <p:pic>
        <p:nvPicPr>
          <p:cNvPr id="1482" name="picture 14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797709" y="5550511"/>
            <a:ext cx="126224" cy="115616"/>
          </a:xfrm>
          <a:prstGeom prst="rect">
            <a:avLst/>
          </a:prstGeom>
        </p:spPr>
      </p:pic>
      <p:pic>
        <p:nvPicPr>
          <p:cNvPr id="1484" name="picture 14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797709" y="4910126"/>
            <a:ext cx="126224" cy="115616"/>
          </a:xfrm>
          <a:prstGeom prst="rect">
            <a:avLst/>
          </a:prstGeom>
        </p:spPr>
      </p:pic>
      <p:pic>
        <p:nvPicPr>
          <p:cNvPr id="1486" name="picture 14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797709" y="4589833"/>
            <a:ext cx="126224" cy="115616"/>
          </a:xfrm>
          <a:prstGeom prst="rect">
            <a:avLst/>
          </a:prstGeom>
        </p:spPr>
      </p:pic>
      <p:grpSp>
        <p:nvGrpSpPr>
          <p:cNvPr id="102" name="group 102"/>
          <p:cNvGrpSpPr/>
          <p:nvPr/>
        </p:nvGrpSpPr>
        <p:grpSpPr>
          <a:xfrm rot="21600000">
            <a:off x="6559296" y="1783079"/>
            <a:ext cx="2517647" cy="1783079"/>
            <a:chOff x="0" y="0"/>
            <a:chExt cx="2517647" cy="1783079"/>
          </a:xfrm>
        </p:grpSpPr>
        <p:sp>
          <p:nvSpPr>
            <p:cNvPr id="1488" name="path 1488"/>
            <p:cNvSpPr/>
            <p:nvPr/>
          </p:nvSpPr>
          <p:spPr>
            <a:xfrm>
              <a:off x="0" y="0"/>
              <a:ext cx="1783079" cy="1783079"/>
            </a:xfrm>
            <a:custGeom>
              <a:avLst/>
              <a:gdLst/>
              <a:ahLst/>
              <a:cxnLst/>
              <a:rect l="0" t="0" r="0" b="0"/>
              <a:pathLst>
                <a:path w="2807" h="2807">
                  <a:moveTo>
                    <a:pt x="0" y="1404"/>
                  </a:moveTo>
                  <a:cubicBezTo>
                    <a:pt x="0" y="628"/>
                    <a:pt x="628" y="0"/>
                    <a:pt x="1403" y="0"/>
                  </a:cubicBezTo>
                  <a:cubicBezTo>
                    <a:pt x="2179" y="0"/>
                    <a:pt x="2807" y="628"/>
                    <a:pt x="2807" y="1404"/>
                  </a:cubicBezTo>
                  <a:cubicBezTo>
                    <a:pt x="2807" y="2179"/>
                    <a:pt x="2179" y="2807"/>
                    <a:pt x="1403" y="2807"/>
                  </a:cubicBezTo>
                  <a:cubicBezTo>
                    <a:pt x="628" y="2807"/>
                    <a:pt x="0" y="2179"/>
                    <a:pt x="0" y="1404"/>
                  </a:cubicBezTo>
                </a:path>
              </a:pathLst>
            </a:custGeom>
            <a:solidFill>
              <a:srgbClr val="FF3B4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90" name="path 1490"/>
            <p:cNvSpPr/>
            <p:nvPr/>
          </p:nvSpPr>
          <p:spPr>
            <a:xfrm>
              <a:off x="478535" y="597408"/>
              <a:ext cx="826008" cy="588263"/>
            </a:xfrm>
            <a:custGeom>
              <a:avLst/>
              <a:gdLst/>
              <a:ahLst/>
              <a:cxnLst/>
              <a:rect l="0" t="0" r="0" b="0"/>
              <a:pathLst>
                <a:path w="1300" h="926">
                  <a:moveTo>
                    <a:pt x="1206" y="718"/>
                  </a:moveTo>
                  <a:cubicBezTo>
                    <a:pt x="1206" y="100"/>
                    <a:pt x="1206" y="100"/>
                    <a:pt x="1206" y="100"/>
                  </a:cubicBezTo>
                  <a:cubicBezTo>
                    <a:pt x="1206" y="50"/>
                    <a:pt x="1161" y="0"/>
                    <a:pt x="1105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45" y="0"/>
                    <a:pt x="101" y="50"/>
                    <a:pt x="101" y="100"/>
                  </a:cubicBezTo>
                  <a:cubicBezTo>
                    <a:pt x="101" y="718"/>
                    <a:pt x="101" y="718"/>
                    <a:pt x="101" y="718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0" y="831"/>
                    <a:pt x="0" y="831"/>
                    <a:pt x="0" y="831"/>
                  </a:cubicBezTo>
                  <a:cubicBezTo>
                    <a:pt x="0" y="882"/>
                    <a:pt x="44" y="926"/>
                    <a:pt x="101" y="926"/>
                  </a:cubicBezTo>
                  <a:cubicBezTo>
                    <a:pt x="1206" y="926"/>
                    <a:pt x="1206" y="926"/>
                    <a:pt x="1206" y="926"/>
                  </a:cubicBezTo>
                  <a:cubicBezTo>
                    <a:pt x="1256" y="926"/>
                    <a:pt x="1300" y="882"/>
                    <a:pt x="1300" y="831"/>
                  </a:cubicBezTo>
                  <a:cubicBezTo>
                    <a:pt x="1300" y="718"/>
                    <a:pt x="1300" y="718"/>
                    <a:pt x="1300" y="718"/>
                  </a:cubicBezTo>
                  <a:lnTo>
                    <a:pt x="1206" y="718"/>
                  </a:lnTo>
                  <a:close/>
                  <a:moveTo>
                    <a:pt x="151" y="100"/>
                  </a:moveTo>
                  <a:cubicBezTo>
                    <a:pt x="151" y="75"/>
                    <a:pt x="170" y="50"/>
                    <a:pt x="202" y="50"/>
                  </a:cubicBezTo>
                  <a:cubicBezTo>
                    <a:pt x="1105" y="50"/>
                    <a:pt x="1105" y="50"/>
                    <a:pt x="1105" y="50"/>
                  </a:cubicBezTo>
                  <a:cubicBezTo>
                    <a:pt x="1130" y="50"/>
                    <a:pt x="1155" y="75"/>
                    <a:pt x="1155" y="100"/>
                  </a:cubicBezTo>
                  <a:cubicBezTo>
                    <a:pt x="1155" y="718"/>
                    <a:pt x="1155" y="718"/>
                    <a:pt x="1155" y="718"/>
                  </a:cubicBezTo>
                  <a:cubicBezTo>
                    <a:pt x="151" y="718"/>
                    <a:pt x="151" y="718"/>
                    <a:pt x="151" y="718"/>
                  </a:cubicBezTo>
                  <a:lnTo>
                    <a:pt x="151" y="100"/>
                  </a:lnTo>
                  <a:close/>
                  <a:moveTo>
                    <a:pt x="1250" y="831"/>
                  </a:moveTo>
                  <a:cubicBezTo>
                    <a:pt x="1250" y="856"/>
                    <a:pt x="1231" y="875"/>
                    <a:pt x="1206" y="875"/>
                  </a:cubicBezTo>
                  <a:cubicBezTo>
                    <a:pt x="101" y="875"/>
                    <a:pt x="101" y="875"/>
                    <a:pt x="101" y="875"/>
                  </a:cubicBezTo>
                  <a:cubicBezTo>
                    <a:pt x="69" y="875"/>
                    <a:pt x="50" y="856"/>
                    <a:pt x="50" y="831"/>
                  </a:cubicBezTo>
                  <a:cubicBezTo>
                    <a:pt x="50" y="768"/>
                    <a:pt x="50" y="768"/>
                    <a:pt x="50" y="768"/>
                  </a:cubicBezTo>
                  <a:cubicBezTo>
                    <a:pt x="101" y="768"/>
                    <a:pt x="101" y="768"/>
                    <a:pt x="101" y="768"/>
                  </a:cubicBezTo>
                  <a:cubicBezTo>
                    <a:pt x="416" y="768"/>
                    <a:pt x="416" y="768"/>
                    <a:pt x="416" y="768"/>
                  </a:cubicBezTo>
                  <a:cubicBezTo>
                    <a:pt x="423" y="794"/>
                    <a:pt x="448" y="806"/>
                    <a:pt x="473" y="806"/>
                  </a:cubicBezTo>
                  <a:cubicBezTo>
                    <a:pt x="833" y="806"/>
                    <a:pt x="833" y="806"/>
                    <a:pt x="833" y="806"/>
                  </a:cubicBezTo>
                  <a:cubicBezTo>
                    <a:pt x="858" y="806"/>
                    <a:pt x="884" y="794"/>
                    <a:pt x="890" y="768"/>
                  </a:cubicBezTo>
                  <a:cubicBezTo>
                    <a:pt x="1206" y="768"/>
                    <a:pt x="1206" y="768"/>
                    <a:pt x="1206" y="768"/>
                  </a:cubicBezTo>
                  <a:cubicBezTo>
                    <a:pt x="1250" y="768"/>
                    <a:pt x="1250" y="768"/>
                    <a:pt x="1250" y="768"/>
                  </a:cubicBezTo>
                  <a:lnTo>
                    <a:pt x="1250" y="83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92" name="path 1492"/>
            <p:cNvSpPr/>
            <p:nvPr/>
          </p:nvSpPr>
          <p:spPr>
            <a:xfrm>
              <a:off x="1981200" y="691896"/>
              <a:ext cx="536447" cy="399288"/>
            </a:xfrm>
            <a:custGeom>
              <a:avLst/>
              <a:gdLst/>
              <a:ahLst/>
              <a:cxnLst/>
              <a:rect l="0" t="0" r="0" b="0"/>
              <a:pathLst>
                <a:path w="844" h="628">
                  <a:moveTo>
                    <a:pt x="0" y="157"/>
                  </a:moveTo>
                  <a:lnTo>
                    <a:pt x="437" y="157"/>
                  </a:lnTo>
                  <a:lnTo>
                    <a:pt x="437" y="0"/>
                  </a:lnTo>
                  <a:lnTo>
                    <a:pt x="844" y="314"/>
                  </a:lnTo>
                  <a:lnTo>
                    <a:pt x="437" y="628"/>
                  </a:lnTo>
                  <a:lnTo>
                    <a:pt x="437" y="471"/>
                  </a:lnTo>
                  <a:lnTo>
                    <a:pt x="0" y="471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D9D9D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94" name="path 1494"/>
            <p:cNvSpPr/>
            <p:nvPr/>
          </p:nvSpPr>
          <p:spPr>
            <a:xfrm>
              <a:off x="1304543" y="1243584"/>
              <a:ext cx="682752" cy="505967"/>
            </a:xfrm>
            <a:custGeom>
              <a:avLst/>
              <a:gdLst/>
              <a:ahLst/>
              <a:cxnLst/>
              <a:rect l="0" t="0" r="0" b="0"/>
              <a:pathLst>
                <a:path w="1075" h="796">
                  <a:moveTo>
                    <a:pt x="489" y="552"/>
                  </a:moveTo>
                  <a:cubicBezTo>
                    <a:pt x="489" y="687"/>
                    <a:pt x="380" y="796"/>
                    <a:pt x="244" y="796"/>
                  </a:cubicBezTo>
                  <a:cubicBezTo>
                    <a:pt x="109" y="796"/>
                    <a:pt x="0" y="687"/>
                    <a:pt x="0" y="552"/>
                  </a:cubicBezTo>
                  <a:cubicBezTo>
                    <a:pt x="0" y="416"/>
                    <a:pt x="109" y="307"/>
                    <a:pt x="244" y="307"/>
                  </a:cubicBezTo>
                  <a:cubicBezTo>
                    <a:pt x="380" y="307"/>
                    <a:pt x="489" y="416"/>
                    <a:pt x="489" y="552"/>
                  </a:cubicBezTo>
                </a:path>
                <a:path w="1075" h="796">
                  <a:moveTo>
                    <a:pt x="1075" y="160"/>
                  </a:moveTo>
                  <a:cubicBezTo>
                    <a:pt x="1075" y="249"/>
                    <a:pt x="1002" y="321"/>
                    <a:pt x="911" y="321"/>
                  </a:cubicBezTo>
                  <a:cubicBezTo>
                    <a:pt x="821" y="321"/>
                    <a:pt x="748" y="249"/>
                    <a:pt x="748" y="160"/>
                  </a:cubicBezTo>
                  <a:cubicBezTo>
                    <a:pt x="748" y="72"/>
                    <a:pt x="821" y="0"/>
                    <a:pt x="911" y="0"/>
                  </a:cubicBezTo>
                  <a:cubicBezTo>
                    <a:pt x="1002" y="0"/>
                    <a:pt x="1075" y="72"/>
                    <a:pt x="1075" y="160"/>
                  </a:cubicBezTo>
                </a:path>
              </a:pathLst>
            </a:custGeom>
            <a:solidFill>
              <a:srgbClr val="FF9F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496" name="textbox 1496"/>
          <p:cNvSpPr/>
          <p:nvPr/>
        </p:nvSpPr>
        <p:spPr>
          <a:xfrm>
            <a:off x="9396758" y="4570945"/>
            <a:ext cx="2394585" cy="18148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tabLst>
                <a:tab pos="1377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项目的盈亏分析；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8925" indent="-276225" algn="l" rtl="0" eaLnBrk="0">
              <a:lnSpc>
                <a:spcPct val="132000"/>
              </a:lnSpc>
              <a:spcBef>
                <a:spcPts val="105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项目单一物料的采买价格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对比；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7020" indent="-274955" algn="l" rtl="0" eaLnBrk="0">
              <a:lnSpc>
                <a:spcPct val="132000"/>
              </a:lnSpc>
              <a:spcBef>
                <a:spcPts val="92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项目执行过程，大数据量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  <a:tabLst>
                <a:tab pos="138430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根据采购任务做项目付款；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98" name="picture 14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409480" y="6190354"/>
            <a:ext cx="126441" cy="115816"/>
          </a:xfrm>
          <a:prstGeom prst="rect">
            <a:avLst/>
          </a:prstGeom>
        </p:spPr>
      </p:pic>
      <p:pic>
        <p:nvPicPr>
          <p:cNvPr id="1500" name="picture 15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409458" y="5550511"/>
            <a:ext cx="126223" cy="115616"/>
          </a:xfrm>
          <a:prstGeom prst="rect">
            <a:avLst/>
          </a:prstGeom>
        </p:spPr>
      </p:pic>
      <p:pic>
        <p:nvPicPr>
          <p:cNvPr id="1502" name="picture 15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409458" y="4910126"/>
            <a:ext cx="126223" cy="115616"/>
          </a:xfrm>
          <a:prstGeom prst="rect">
            <a:avLst/>
          </a:prstGeom>
        </p:spPr>
      </p:pic>
      <p:pic>
        <p:nvPicPr>
          <p:cNvPr id="1504" name="picture 15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409458" y="4589833"/>
            <a:ext cx="126223" cy="115616"/>
          </a:xfrm>
          <a:prstGeom prst="rect">
            <a:avLst/>
          </a:prstGeom>
        </p:spPr>
      </p:pic>
      <p:grpSp>
        <p:nvGrpSpPr>
          <p:cNvPr id="104" name="group 104"/>
          <p:cNvGrpSpPr/>
          <p:nvPr/>
        </p:nvGrpSpPr>
        <p:grpSpPr>
          <a:xfrm rot="21600000">
            <a:off x="984503" y="1712976"/>
            <a:ext cx="2039111" cy="1853183"/>
            <a:chOff x="0" y="0"/>
            <a:chExt cx="2039111" cy="1853183"/>
          </a:xfrm>
        </p:grpSpPr>
        <p:sp>
          <p:nvSpPr>
            <p:cNvPr id="1506" name="path 1506"/>
            <p:cNvSpPr/>
            <p:nvPr/>
          </p:nvSpPr>
          <p:spPr>
            <a:xfrm>
              <a:off x="152400" y="70103"/>
              <a:ext cx="1783079" cy="1783079"/>
            </a:xfrm>
            <a:custGeom>
              <a:avLst/>
              <a:gdLst/>
              <a:ahLst/>
              <a:cxnLst/>
              <a:rect l="0" t="0" r="0" b="0"/>
              <a:pathLst>
                <a:path w="2807" h="2807">
                  <a:moveTo>
                    <a:pt x="0" y="1404"/>
                  </a:moveTo>
                  <a:cubicBezTo>
                    <a:pt x="0" y="628"/>
                    <a:pt x="628" y="0"/>
                    <a:pt x="1404" y="0"/>
                  </a:cubicBezTo>
                  <a:cubicBezTo>
                    <a:pt x="2179" y="0"/>
                    <a:pt x="2807" y="628"/>
                    <a:pt x="2807" y="1404"/>
                  </a:cubicBezTo>
                  <a:cubicBezTo>
                    <a:pt x="2807" y="2179"/>
                    <a:pt x="2179" y="2807"/>
                    <a:pt x="1404" y="2807"/>
                  </a:cubicBezTo>
                  <a:cubicBezTo>
                    <a:pt x="628" y="2807"/>
                    <a:pt x="0" y="2179"/>
                    <a:pt x="0" y="1404"/>
                  </a:cubicBezTo>
                </a:path>
              </a:pathLst>
            </a:custGeom>
            <a:solidFill>
              <a:srgbClr val="BFBFB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08" name="path 1508"/>
            <p:cNvSpPr/>
            <p:nvPr/>
          </p:nvSpPr>
          <p:spPr>
            <a:xfrm>
              <a:off x="740663" y="594360"/>
              <a:ext cx="609600" cy="734567"/>
            </a:xfrm>
            <a:custGeom>
              <a:avLst/>
              <a:gdLst/>
              <a:ahLst/>
              <a:cxnLst/>
              <a:rect l="0" t="0" r="0" b="0"/>
              <a:pathLst>
                <a:path w="960" h="1156">
                  <a:moveTo>
                    <a:pt x="678" y="681"/>
                  </a:moveTo>
                  <a:cubicBezTo>
                    <a:pt x="673" y="675"/>
                    <a:pt x="673" y="675"/>
                    <a:pt x="673" y="675"/>
                  </a:cubicBezTo>
                  <a:cubicBezTo>
                    <a:pt x="667" y="675"/>
                    <a:pt x="661" y="669"/>
                    <a:pt x="655" y="669"/>
                  </a:cubicBezTo>
                  <a:cubicBezTo>
                    <a:pt x="643" y="663"/>
                    <a:pt x="637" y="663"/>
                    <a:pt x="632" y="657"/>
                  </a:cubicBezTo>
                  <a:cubicBezTo>
                    <a:pt x="620" y="657"/>
                    <a:pt x="614" y="657"/>
                    <a:pt x="608" y="651"/>
                  </a:cubicBezTo>
                  <a:cubicBezTo>
                    <a:pt x="602" y="651"/>
                    <a:pt x="591" y="645"/>
                    <a:pt x="579" y="645"/>
                  </a:cubicBezTo>
                  <a:cubicBezTo>
                    <a:pt x="573" y="645"/>
                    <a:pt x="573" y="645"/>
                    <a:pt x="567" y="645"/>
                  </a:cubicBezTo>
                  <a:cubicBezTo>
                    <a:pt x="567" y="645"/>
                    <a:pt x="567" y="645"/>
                    <a:pt x="567" y="645"/>
                  </a:cubicBezTo>
                  <a:cubicBezTo>
                    <a:pt x="561" y="640"/>
                    <a:pt x="556" y="640"/>
                    <a:pt x="550" y="640"/>
                  </a:cubicBezTo>
                  <a:cubicBezTo>
                    <a:pt x="544" y="640"/>
                    <a:pt x="544" y="640"/>
                    <a:pt x="544" y="640"/>
                  </a:cubicBezTo>
                  <a:cubicBezTo>
                    <a:pt x="544" y="640"/>
                    <a:pt x="544" y="640"/>
                    <a:pt x="544" y="640"/>
                  </a:cubicBezTo>
                  <a:cubicBezTo>
                    <a:pt x="544" y="640"/>
                    <a:pt x="544" y="640"/>
                    <a:pt x="544" y="640"/>
                  </a:cubicBezTo>
                  <a:cubicBezTo>
                    <a:pt x="538" y="640"/>
                    <a:pt x="532" y="640"/>
                    <a:pt x="526" y="640"/>
                  </a:cubicBezTo>
                  <a:cubicBezTo>
                    <a:pt x="509" y="634"/>
                    <a:pt x="509" y="634"/>
                    <a:pt x="509" y="634"/>
                  </a:cubicBezTo>
                  <a:cubicBezTo>
                    <a:pt x="485" y="634"/>
                    <a:pt x="462" y="634"/>
                    <a:pt x="444" y="634"/>
                  </a:cubicBezTo>
                  <a:cubicBezTo>
                    <a:pt x="438" y="634"/>
                    <a:pt x="438" y="634"/>
                    <a:pt x="438" y="634"/>
                  </a:cubicBezTo>
                  <a:cubicBezTo>
                    <a:pt x="433" y="634"/>
                    <a:pt x="433" y="634"/>
                    <a:pt x="433" y="634"/>
                  </a:cubicBezTo>
                  <a:cubicBezTo>
                    <a:pt x="427" y="640"/>
                    <a:pt x="427" y="640"/>
                    <a:pt x="427" y="640"/>
                  </a:cubicBezTo>
                  <a:cubicBezTo>
                    <a:pt x="421" y="640"/>
                    <a:pt x="409" y="640"/>
                    <a:pt x="403" y="640"/>
                  </a:cubicBezTo>
                  <a:cubicBezTo>
                    <a:pt x="403" y="640"/>
                    <a:pt x="403" y="640"/>
                    <a:pt x="403" y="640"/>
                  </a:cubicBezTo>
                  <a:cubicBezTo>
                    <a:pt x="397" y="640"/>
                    <a:pt x="392" y="640"/>
                    <a:pt x="392" y="640"/>
                  </a:cubicBezTo>
                  <a:cubicBezTo>
                    <a:pt x="386" y="645"/>
                    <a:pt x="380" y="645"/>
                    <a:pt x="374" y="645"/>
                  </a:cubicBezTo>
                  <a:cubicBezTo>
                    <a:pt x="362" y="645"/>
                    <a:pt x="357" y="651"/>
                    <a:pt x="345" y="651"/>
                  </a:cubicBezTo>
                  <a:cubicBezTo>
                    <a:pt x="339" y="657"/>
                    <a:pt x="327" y="657"/>
                    <a:pt x="321" y="657"/>
                  </a:cubicBezTo>
                  <a:cubicBezTo>
                    <a:pt x="316" y="663"/>
                    <a:pt x="316" y="663"/>
                    <a:pt x="316" y="663"/>
                  </a:cubicBezTo>
                  <a:cubicBezTo>
                    <a:pt x="304" y="669"/>
                    <a:pt x="286" y="675"/>
                    <a:pt x="27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105" y="763"/>
                    <a:pt x="0" y="933"/>
                    <a:pt x="0" y="1115"/>
                  </a:cubicBezTo>
                  <a:cubicBezTo>
                    <a:pt x="0" y="1121"/>
                    <a:pt x="0" y="1121"/>
                    <a:pt x="0" y="1127"/>
                  </a:cubicBezTo>
                  <a:cubicBezTo>
                    <a:pt x="0" y="1156"/>
                    <a:pt x="0" y="1156"/>
                    <a:pt x="0" y="1156"/>
                  </a:cubicBezTo>
                  <a:cubicBezTo>
                    <a:pt x="954" y="1156"/>
                    <a:pt x="954" y="1156"/>
                    <a:pt x="954" y="1156"/>
                  </a:cubicBezTo>
                  <a:cubicBezTo>
                    <a:pt x="954" y="1127"/>
                    <a:pt x="954" y="1127"/>
                    <a:pt x="954" y="1127"/>
                  </a:cubicBezTo>
                  <a:cubicBezTo>
                    <a:pt x="954" y="1121"/>
                    <a:pt x="960" y="1121"/>
                    <a:pt x="960" y="1115"/>
                  </a:cubicBezTo>
                  <a:cubicBezTo>
                    <a:pt x="960" y="927"/>
                    <a:pt x="848" y="757"/>
                    <a:pt x="678" y="681"/>
                  </a:cubicBezTo>
                  <a:moveTo>
                    <a:pt x="46" y="1109"/>
                  </a:moveTo>
                  <a:cubicBezTo>
                    <a:pt x="46" y="945"/>
                    <a:pt x="146" y="792"/>
                    <a:pt x="292" y="722"/>
                  </a:cubicBezTo>
                  <a:cubicBezTo>
                    <a:pt x="298" y="722"/>
                    <a:pt x="298" y="722"/>
                    <a:pt x="298" y="722"/>
                  </a:cubicBezTo>
                  <a:cubicBezTo>
                    <a:pt x="298" y="722"/>
                    <a:pt x="298" y="722"/>
                    <a:pt x="298" y="722"/>
                  </a:cubicBezTo>
                  <a:cubicBezTo>
                    <a:pt x="310" y="716"/>
                    <a:pt x="321" y="710"/>
                    <a:pt x="333" y="704"/>
                  </a:cubicBezTo>
                  <a:cubicBezTo>
                    <a:pt x="339" y="704"/>
                    <a:pt x="339" y="704"/>
                    <a:pt x="339" y="704"/>
                  </a:cubicBezTo>
                  <a:cubicBezTo>
                    <a:pt x="345" y="704"/>
                    <a:pt x="351" y="698"/>
                    <a:pt x="357" y="698"/>
                  </a:cubicBezTo>
                  <a:cubicBezTo>
                    <a:pt x="368" y="698"/>
                    <a:pt x="374" y="692"/>
                    <a:pt x="386" y="692"/>
                  </a:cubicBezTo>
                  <a:cubicBezTo>
                    <a:pt x="386" y="692"/>
                    <a:pt x="392" y="686"/>
                    <a:pt x="397" y="686"/>
                  </a:cubicBezTo>
                  <a:cubicBezTo>
                    <a:pt x="403" y="686"/>
                    <a:pt x="403" y="686"/>
                    <a:pt x="409" y="686"/>
                  </a:cubicBezTo>
                  <a:cubicBezTo>
                    <a:pt x="409" y="686"/>
                    <a:pt x="409" y="686"/>
                    <a:pt x="409" y="686"/>
                  </a:cubicBezTo>
                  <a:cubicBezTo>
                    <a:pt x="415" y="686"/>
                    <a:pt x="427" y="686"/>
                    <a:pt x="433" y="681"/>
                  </a:cubicBezTo>
                  <a:cubicBezTo>
                    <a:pt x="444" y="681"/>
                    <a:pt x="444" y="681"/>
                    <a:pt x="444" y="681"/>
                  </a:cubicBezTo>
                  <a:cubicBezTo>
                    <a:pt x="468" y="681"/>
                    <a:pt x="485" y="681"/>
                    <a:pt x="509" y="681"/>
                  </a:cubicBezTo>
                  <a:cubicBezTo>
                    <a:pt x="521" y="681"/>
                    <a:pt x="521" y="681"/>
                    <a:pt x="521" y="681"/>
                  </a:cubicBezTo>
                  <a:cubicBezTo>
                    <a:pt x="526" y="686"/>
                    <a:pt x="532" y="686"/>
                    <a:pt x="532" y="686"/>
                  </a:cubicBezTo>
                  <a:cubicBezTo>
                    <a:pt x="538" y="686"/>
                    <a:pt x="538" y="686"/>
                    <a:pt x="538" y="686"/>
                  </a:cubicBezTo>
                  <a:cubicBezTo>
                    <a:pt x="544" y="686"/>
                    <a:pt x="550" y="686"/>
                    <a:pt x="556" y="686"/>
                  </a:cubicBezTo>
                  <a:cubicBezTo>
                    <a:pt x="561" y="686"/>
                    <a:pt x="561" y="686"/>
                    <a:pt x="561" y="686"/>
                  </a:cubicBezTo>
                  <a:cubicBezTo>
                    <a:pt x="561" y="692"/>
                    <a:pt x="567" y="692"/>
                    <a:pt x="567" y="692"/>
                  </a:cubicBezTo>
                  <a:cubicBezTo>
                    <a:pt x="579" y="692"/>
                    <a:pt x="585" y="698"/>
                    <a:pt x="597" y="698"/>
                  </a:cubicBezTo>
                  <a:cubicBezTo>
                    <a:pt x="602" y="698"/>
                    <a:pt x="608" y="704"/>
                    <a:pt x="614" y="704"/>
                  </a:cubicBezTo>
                  <a:cubicBezTo>
                    <a:pt x="620" y="704"/>
                    <a:pt x="626" y="710"/>
                    <a:pt x="637" y="710"/>
                  </a:cubicBezTo>
                  <a:cubicBezTo>
                    <a:pt x="643" y="716"/>
                    <a:pt x="649" y="716"/>
                    <a:pt x="655" y="722"/>
                  </a:cubicBezTo>
                  <a:cubicBezTo>
                    <a:pt x="655" y="722"/>
                    <a:pt x="655" y="722"/>
                    <a:pt x="655" y="722"/>
                  </a:cubicBezTo>
                  <a:cubicBezTo>
                    <a:pt x="807" y="792"/>
                    <a:pt x="907" y="945"/>
                    <a:pt x="913" y="1109"/>
                  </a:cubicBezTo>
                  <a:lnTo>
                    <a:pt x="46" y="1109"/>
                  </a:lnTo>
                  <a:close/>
                  <a:moveTo>
                    <a:pt x="362" y="575"/>
                  </a:moveTo>
                  <a:cubicBezTo>
                    <a:pt x="362" y="575"/>
                    <a:pt x="368" y="575"/>
                    <a:pt x="374" y="581"/>
                  </a:cubicBezTo>
                  <a:cubicBezTo>
                    <a:pt x="380" y="581"/>
                    <a:pt x="380" y="581"/>
                    <a:pt x="380" y="581"/>
                  </a:cubicBezTo>
                  <a:cubicBezTo>
                    <a:pt x="380" y="581"/>
                    <a:pt x="386" y="587"/>
                    <a:pt x="386" y="587"/>
                  </a:cubicBezTo>
                  <a:cubicBezTo>
                    <a:pt x="415" y="592"/>
                    <a:pt x="444" y="598"/>
                    <a:pt x="474" y="598"/>
                  </a:cubicBezTo>
                  <a:cubicBezTo>
                    <a:pt x="480" y="598"/>
                    <a:pt x="480" y="598"/>
                    <a:pt x="480" y="598"/>
                  </a:cubicBezTo>
                  <a:cubicBezTo>
                    <a:pt x="485" y="598"/>
                    <a:pt x="497" y="598"/>
                    <a:pt x="509" y="598"/>
                  </a:cubicBezTo>
                  <a:cubicBezTo>
                    <a:pt x="509" y="598"/>
                    <a:pt x="515" y="598"/>
                    <a:pt x="521" y="592"/>
                  </a:cubicBezTo>
                  <a:cubicBezTo>
                    <a:pt x="526" y="592"/>
                    <a:pt x="526" y="592"/>
                    <a:pt x="526" y="592"/>
                  </a:cubicBezTo>
                  <a:cubicBezTo>
                    <a:pt x="532" y="592"/>
                    <a:pt x="532" y="592"/>
                    <a:pt x="538" y="592"/>
                  </a:cubicBezTo>
                  <a:cubicBezTo>
                    <a:pt x="538" y="592"/>
                    <a:pt x="544" y="592"/>
                    <a:pt x="544" y="592"/>
                  </a:cubicBezTo>
                  <a:cubicBezTo>
                    <a:pt x="556" y="587"/>
                    <a:pt x="556" y="587"/>
                    <a:pt x="556" y="587"/>
                  </a:cubicBezTo>
                  <a:cubicBezTo>
                    <a:pt x="561" y="587"/>
                    <a:pt x="561" y="587"/>
                    <a:pt x="567" y="587"/>
                  </a:cubicBezTo>
                  <a:cubicBezTo>
                    <a:pt x="567" y="587"/>
                    <a:pt x="573" y="581"/>
                    <a:pt x="573" y="581"/>
                  </a:cubicBezTo>
                  <a:cubicBezTo>
                    <a:pt x="579" y="581"/>
                    <a:pt x="579" y="581"/>
                    <a:pt x="579" y="581"/>
                  </a:cubicBezTo>
                  <a:cubicBezTo>
                    <a:pt x="585" y="581"/>
                    <a:pt x="591" y="575"/>
                    <a:pt x="597" y="575"/>
                  </a:cubicBezTo>
                  <a:cubicBezTo>
                    <a:pt x="597" y="575"/>
                    <a:pt x="597" y="575"/>
                    <a:pt x="597" y="575"/>
                  </a:cubicBezTo>
                  <a:cubicBezTo>
                    <a:pt x="602" y="569"/>
                    <a:pt x="602" y="569"/>
                    <a:pt x="602" y="569"/>
                  </a:cubicBezTo>
                  <a:cubicBezTo>
                    <a:pt x="608" y="569"/>
                    <a:pt x="614" y="563"/>
                    <a:pt x="620" y="563"/>
                  </a:cubicBezTo>
                  <a:cubicBezTo>
                    <a:pt x="626" y="557"/>
                    <a:pt x="626" y="557"/>
                    <a:pt x="626" y="557"/>
                  </a:cubicBezTo>
                  <a:cubicBezTo>
                    <a:pt x="632" y="557"/>
                    <a:pt x="637" y="551"/>
                    <a:pt x="643" y="546"/>
                  </a:cubicBezTo>
                  <a:cubicBezTo>
                    <a:pt x="649" y="546"/>
                    <a:pt x="655" y="540"/>
                    <a:pt x="655" y="540"/>
                  </a:cubicBezTo>
                  <a:cubicBezTo>
                    <a:pt x="667" y="528"/>
                    <a:pt x="667" y="528"/>
                    <a:pt x="667" y="528"/>
                  </a:cubicBezTo>
                  <a:cubicBezTo>
                    <a:pt x="737" y="469"/>
                    <a:pt x="778" y="387"/>
                    <a:pt x="778" y="299"/>
                  </a:cubicBezTo>
                  <a:cubicBezTo>
                    <a:pt x="778" y="299"/>
                    <a:pt x="778" y="299"/>
                    <a:pt x="778" y="299"/>
                  </a:cubicBezTo>
                  <a:cubicBezTo>
                    <a:pt x="778" y="134"/>
                    <a:pt x="643" y="0"/>
                    <a:pt x="480" y="0"/>
                  </a:cubicBezTo>
                  <a:cubicBezTo>
                    <a:pt x="321" y="0"/>
                    <a:pt x="187" y="123"/>
                    <a:pt x="181" y="281"/>
                  </a:cubicBezTo>
                  <a:cubicBezTo>
                    <a:pt x="181" y="281"/>
                    <a:pt x="181" y="281"/>
                    <a:pt x="181" y="281"/>
                  </a:cubicBezTo>
                  <a:cubicBezTo>
                    <a:pt x="181" y="287"/>
                    <a:pt x="181" y="293"/>
                    <a:pt x="181" y="299"/>
                  </a:cubicBezTo>
                  <a:cubicBezTo>
                    <a:pt x="181" y="416"/>
                    <a:pt x="251" y="528"/>
                    <a:pt x="362" y="575"/>
                  </a:cubicBezTo>
                  <a:moveTo>
                    <a:pt x="228" y="287"/>
                  </a:moveTo>
                  <a:cubicBezTo>
                    <a:pt x="228" y="281"/>
                    <a:pt x="228" y="281"/>
                    <a:pt x="228" y="281"/>
                  </a:cubicBezTo>
                  <a:cubicBezTo>
                    <a:pt x="234" y="152"/>
                    <a:pt x="345" y="46"/>
                    <a:pt x="480" y="46"/>
                  </a:cubicBezTo>
                  <a:cubicBezTo>
                    <a:pt x="614" y="46"/>
                    <a:pt x="731" y="158"/>
                    <a:pt x="731" y="299"/>
                  </a:cubicBezTo>
                  <a:cubicBezTo>
                    <a:pt x="731" y="299"/>
                    <a:pt x="731" y="299"/>
                    <a:pt x="731" y="299"/>
                  </a:cubicBezTo>
                  <a:cubicBezTo>
                    <a:pt x="731" y="375"/>
                    <a:pt x="696" y="446"/>
                    <a:pt x="637" y="493"/>
                  </a:cubicBezTo>
                  <a:cubicBezTo>
                    <a:pt x="626" y="504"/>
                    <a:pt x="626" y="504"/>
                    <a:pt x="626" y="504"/>
                  </a:cubicBezTo>
                  <a:cubicBezTo>
                    <a:pt x="626" y="504"/>
                    <a:pt x="620" y="504"/>
                    <a:pt x="620" y="510"/>
                  </a:cubicBezTo>
                  <a:cubicBezTo>
                    <a:pt x="614" y="510"/>
                    <a:pt x="608" y="516"/>
                    <a:pt x="602" y="516"/>
                  </a:cubicBezTo>
                  <a:cubicBezTo>
                    <a:pt x="597" y="522"/>
                    <a:pt x="597" y="522"/>
                    <a:pt x="597" y="522"/>
                  </a:cubicBezTo>
                  <a:cubicBezTo>
                    <a:pt x="591" y="522"/>
                    <a:pt x="585" y="528"/>
                    <a:pt x="579" y="528"/>
                  </a:cubicBezTo>
                  <a:cubicBezTo>
                    <a:pt x="573" y="534"/>
                    <a:pt x="573" y="534"/>
                    <a:pt x="573" y="534"/>
                  </a:cubicBezTo>
                  <a:cubicBezTo>
                    <a:pt x="573" y="534"/>
                    <a:pt x="567" y="534"/>
                    <a:pt x="567" y="534"/>
                  </a:cubicBezTo>
                  <a:cubicBezTo>
                    <a:pt x="556" y="540"/>
                    <a:pt x="556" y="540"/>
                    <a:pt x="556" y="540"/>
                  </a:cubicBezTo>
                  <a:cubicBezTo>
                    <a:pt x="556" y="540"/>
                    <a:pt x="556" y="540"/>
                    <a:pt x="550" y="540"/>
                  </a:cubicBezTo>
                  <a:cubicBezTo>
                    <a:pt x="550" y="540"/>
                    <a:pt x="544" y="540"/>
                    <a:pt x="544" y="540"/>
                  </a:cubicBezTo>
                  <a:cubicBezTo>
                    <a:pt x="532" y="546"/>
                    <a:pt x="532" y="546"/>
                    <a:pt x="532" y="546"/>
                  </a:cubicBezTo>
                  <a:cubicBezTo>
                    <a:pt x="532" y="546"/>
                    <a:pt x="532" y="546"/>
                    <a:pt x="526" y="546"/>
                  </a:cubicBezTo>
                  <a:cubicBezTo>
                    <a:pt x="526" y="546"/>
                    <a:pt x="521" y="546"/>
                    <a:pt x="521" y="546"/>
                  </a:cubicBezTo>
                  <a:cubicBezTo>
                    <a:pt x="509" y="551"/>
                    <a:pt x="509" y="551"/>
                    <a:pt x="509" y="551"/>
                  </a:cubicBezTo>
                  <a:cubicBezTo>
                    <a:pt x="509" y="551"/>
                    <a:pt x="509" y="551"/>
                    <a:pt x="503" y="551"/>
                  </a:cubicBezTo>
                  <a:cubicBezTo>
                    <a:pt x="497" y="551"/>
                    <a:pt x="485" y="551"/>
                    <a:pt x="480" y="551"/>
                  </a:cubicBezTo>
                  <a:cubicBezTo>
                    <a:pt x="480" y="551"/>
                    <a:pt x="480" y="551"/>
                    <a:pt x="480" y="551"/>
                  </a:cubicBezTo>
                  <a:cubicBezTo>
                    <a:pt x="480" y="551"/>
                    <a:pt x="480" y="551"/>
                    <a:pt x="480" y="551"/>
                  </a:cubicBezTo>
                  <a:cubicBezTo>
                    <a:pt x="450" y="551"/>
                    <a:pt x="427" y="546"/>
                    <a:pt x="403" y="540"/>
                  </a:cubicBezTo>
                  <a:cubicBezTo>
                    <a:pt x="403" y="540"/>
                    <a:pt x="397" y="540"/>
                    <a:pt x="397" y="540"/>
                  </a:cubicBezTo>
                  <a:cubicBezTo>
                    <a:pt x="386" y="534"/>
                    <a:pt x="386" y="534"/>
                    <a:pt x="386" y="534"/>
                  </a:cubicBezTo>
                  <a:cubicBezTo>
                    <a:pt x="386" y="534"/>
                    <a:pt x="380" y="534"/>
                    <a:pt x="380" y="534"/>
                  </a:cubicBezTo>
                  <a:cubicBezTo>
                    <a:pt x="286" y="493"/>
                    <a:pt x="228" y="399"/>
                    <a:pt x="228" y="299"/>
                  </a:cubicBezTo>
                  <a:cubicBezTo>
                    <a:pt x="228" y="293"/>
                    <a:pt x="228" y="293"/>
                    <a:pt x="228" y="28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10" name="path 1510"/>
            <p:cNvSpPr/>
            <p:nvPr/>
          </p:nvSpPr>
          <p:spPr>
            <a:xfrm>
              <a:off x="0" y="0"/>
              <a:ext cx="307847" cy="310895"/>
            </a:xfrm>
            <a:custGeom>
              <a:avLst/>
              <a:gdLst/>
              <a:ahLst/>
              <a:cxnLst/>
              <a:rect l="0" t="0" r="0" b="0"/>
              <a:pathLst>
                <a:path w="484" h="489">
                  <a:moveTo>
                    <a:pt x="0" y="244"/>
                  </a:moveTo>
                  <a:cubicBezTo>
                    <a:pt x="0" y="109"/>
                    <a:pt x="108" y="0"/>
                    <a:pt x="242" y="0"/>
                  </a:cubicBezTo>
                  <a:cubicBezTo>
                    <a:pt x="376" y="0"/>
                    <a:pt x="484" y="109"/>
                    <a:pt x="484" y="244"/>
                  </a:cubicBezTo>
                  <a:cubicBezTo>
                    <a:pt x="484" y="380"/>
                    <a:pt x="376" y="489"/>
                    <a:pt x="242" y="489"/>
                  </a:cubicBezTo>
                  <a:cubicBezTo>
                    <a:pt x="108" y="489"/>
                    <a:pt x="0" y="380"/>
                    <a:pt x="0" y="244"/>
                  </a:cubicBezTo>
                </a:path>
              </a:pathLst>
            </a:custGeom>
            <a:solidFill>
              <a:srgbClr val="FF9F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12" name="path 1512"/>
            <p:cNvSpPr/>
            <p:nvPr/>
          </p:nvSpPr>
          <p:spPr>
            <a:xfrm>
              <a:off x="1834896" y="1524000"/>
              <a:ext cx="204216" cy="207264"/>
            </a:xfrm>
            <a:custGeom>
              <a:avLst/>
              <a:gdLst/>
              <a:ahLst/>
              <a:cxnLst/>
              <a:rect l="0" t="0" r="0" b="0"/>
              <a:pathLst>
                <a:path w="321" h="326">
                  <a:moveTo>
                    <a:pt x="0" y="163"/>
                  </a:moveTo>
                  <a:cubicBezTo>
                    <a:pt x="0" y="72"/>
                    <a:pt x="72" y="0"/>
                    <a:pt x="160" y="0"/>
                  </a:cubicBezTo>
                  <a:cubicBezTo>
                    <a:pt x="249" y="0"/>
                    <a:pt x="321" y="72"/>
                    <a:pt x="321" y="163"/>
                  </a:cubicBezTo>
                  <a:cubicBezTo>
                    <a:pt x="321" y="253"/>
                    <a:pt x="249" y="326"/>
                    <a:pt x="160" y="326"/>
                  </a:cubicBezTo>
                  <a:cubicBezTo>
                    <a:pt x="72" y="326"/>
                    <a:pt x="0" y="253"/>
                    <a:pt x="0" y="163"/>
                  </a:cubicBezTo>
                </a:path>
              </a:pathLst>
            </a:cu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group 106"/>
          <p:cNvGrpSpPr/>
          <p:nvPr/>
        </p:nvGrpSpPr>
        <p:grpSpPr>
          <a:xfrm rot="21600000">
            <a:off x="3849623" y="1783079"/>
            <a:ext cx="1783079" cy="1831848"/>
            <a:chOff x="0" y="0"/>
            <a:chExt cx="1783079" cy="1831848"/>
          </a:xfrm>
        </p:grpSpPr>
        <p:sp>
          <p:nvSpPr>
            <p:cNvPr id="1514" name="path 1514"/>
            <p:cNvSpPr/>
            <p:nvPr/>
          </p:nvSpPr>
          <p:spPr>
            <a:xfrm>
              <a:off x="0" y="0"/>
              <a:ext cx="1783079" cy="1783079"/>
            </a:xfrm>
            <a:custGeom>
              <a:avLst/>
              <a:gdLst/>
              <a:ahLst/>
              <a:cxnLst/>
              <a:rect l="0" t="0" r="0" b="0"/>
              <a:pathLst>
                <a:path w="2807" h="2807">
                  <a:moveTo>
                    <a:pt x="0" y="1404"/>
                  </a:moveTo>
                  <a:cubicBezTo>
                    <a:pt x="0" y="628"/>
                    <a:pt x="628" y="0"/>
                    <a:pt x="1403" y="0"/>
                  </a:cubicBezTo>
                  <a:cubicBezTo>
                    <a:pt x="2179" y="0"/>
                    <a:pt x="2807" y="628"/>
                    <a:pt x="2807" y="1404"/>
                  </a:cubicBezTo>
                  <a:cubicBezTo>
                    <a:pt x="2807" y="2179"/>
                    <a:pt x="2179" y="2807"/>
                    <a:pt x="1403" y="2807"/>
                  </a:cubicBezTo>
                  <a:cubicBezTo>
                    <a:pt x="628" y="2807"/>
                    <a:pt x="0" y="2179"/>
                    <a:pt x="0" y="1404"/>
                  </a:cubicBezTo>
                </a:path>
              </a:pathLst>
            </a:custGeom>
            <a:solidFill>
              <a:srgbClr val="7F7F7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16" name="path 1516"/>
            <p:cNvSpPr/>
            <p:nvPr/>
          </p:nvSpPr>
          <p:spPr>
            <a:xfrm>
              <a:off x="484632" y="487679"/>
              <a:ext cx="810767" cy="807720"/>
            </a:xfrm>
            <a:custGeom>
              <a:avLst/>
              <a:gdLst/>
              <a:ahLst/>
              <a:cxnLst/>
              <a:rect l="0" t="0" r="0" b="0"/>
              <a:pathLst>
                <a:path w="1276" h="1272">
                  <a:moveTo>
                    <a:pt x="638" y="0"/>
                  </a:moveTo>
                  <a:cubicBezTo>
                    <a:pt x="287" y="0"/>
                    <a:pt x="0" y="286"/>
                    <a:pt x="0" y="636"/>
                  </a:cubicBezTo>
                  <a:cubicBezTo>
                    <a:pt x="0" y="985"/>
                    <a:pt x="287" y="1272"/>
                    <a:pt x="638" y="1272"/>
                  </a:cubicBezTo>
                  <a:cubicBezTo>
                    <a:pt x="989" y="1272"/>
                    <a:pt x="1276" y="985"/>
                    <a:pt x="1276" y="636"/>
                  </a:cubicBezTo>
                  <a:cubicBezTo>
                    <a:pt x="1276" y="286"/>
                    <a:pt x="989" y="0"/>
                    <a:pt x="638" y="0"/>
                  </a:cubicBezTo>
                  <a:moveTo>
                    <a:pt x="526" y="1208"/>
                  </a:moveTo>
                  <a:cubicBezTo>
                    <a:pt x="478" y="1144"/>
                    <a:pt x="430" y="1065"/>
                    <a:pt x="399" y="969"/>
                  </a:cubicBezTo>
                  <a:cubicBezTo>
                    <a:pt x="622" y="969"/>
                    <a:pt x="622" y="969"/>
                    <a:pt x="622" y="969"/>
                  </a:cubicBezTo>
                  <a:cubicBezTo>
                    <a:pt x="622" y="1224"/>
                    <a:pt x="622" y="1224"/>
                    <a:pt x="622" y="1224"/>
                  </a:cubicBezTo>
                  <a:cubicBezTo>
                    <a:pt x="590" y="1224"/>
                    <a:pt x="558" y="1224"/>
                    <a:pt x="526" y="1208"/>
                  </a:cubicBezTo>
                  <a:moveTo>
                    <a:pt x="47" y="651"/>
                  </a:moveTo>
                  <a:cubicBezTo>
                    <a:pt x="287" y="651"/>
                    <a:pt x="287" y="651"/>
                    <a:pt x="287" y="651"/>
                  </a:cubicBezTo>
                  <a:cubicBezTo>
                    <a:pt x="303" y="747"/>
                    <a:pt x="303" y="842"/>
                    <a:pt x="335" y="922"/>
                  </a:cubicBezTo>
                  <a:cubicBezTo>
                    <a:pt x="127" y="922"/>
                    <a:pt x="127" y="922"/>
                    <a:pt x="127" y="922"/>
                  </a:cubicBezTo>
                  <a:cubicBezTo>
                    <a:pt x="79" y="842"/>
                    <a:pt x="47" y="747"/>
                    <a:pt x="47" y="651"/>
                  </a:cubicBezTo>
                  <a:moveTo>
                    <a:pt x="670" y="302"/>
                  </a:moveTo>
                  <a:cubicBezTo>
                    <a:pt x="670" y="47"/>
                    <a:pt x="670" y="47"/>
                    <a:pt x="670" y="47"/>
                  </a:cubicBezTo>
                  <a:cubicBezTo>
                    <a:pt x="686" y="47"/>
                    <a:pt x="718" y="47"/>
                    <a:pt x="734" y="47"/>
                  </a:cubicBezTo>
                  <a:cubicBezTo>
                    <a:pt x="797" y="127"/>
                    <a:pt x="845" y="206"/>
                    <a:pt x="877" y="302"/>
                  </a:cubicBezTo>
                  <a:lnTo>
                    <a:pt x="670" y="302"/>
                  </a:lnTo>
                  <a:close/>
                  <a:moveTo>
                    <a:pt x="893" y="349"/>
                  </a:moveTo>
                  <a:cubicBezTo>
                    <a:pt x="925" y="429"/>
                    <a:pt x="925" y="524"/>
                    <a:pt x="941" y="604"/>
                  </a:cubicBezTo>
                  <a:cubicBezTo>
                    <a:pt x="670" y="604"/>
                    <a:pt x="670" y="604"/>
                    <a:pt x="670" y="604"/>
                  </a:cubicBezTo>
                  <a:cubicBezTo>
                    <a:pt x="670" y="349"/>
                    <a:pt x="670" y="349"/>
                    <a:pt x="670" y="349"/>
                  </a:cubicBezTo>
                  <a:lnTo>
                    <a:pt x="893" y="349"/>
                  </a:lnTo>
                  <a:close/>
                  <a:moveTo>
                    <a:pt x="622" y="302"/>
                  </a:moveTo>
                  <a:cubicBezTo>
                    <a:pt x="399" y="302"/>
                    <a:pt x="399" y="302"/>
                    <a:pt x="399" y="302"/>
                  </a:cubicBezTo>
                  <a:cubicBezTo>
                    <a:pt x="430" y="206"/>
                    <a:pt x="478" y="127"/>
                    <a:pt x="526" y="47"/>
                  </a:cubicBezTo>
                  <a:cubicBezTo>
                    <a:pt x="558" y="47"/>
                    <a:pt x="590" y="47"/>
                    <a:pt x="622" y="47"/>
                  </a:cubicBezTo>
                  <a:lnTo>
                    <a:pt x="622" y="302"/>
                  </a:lnTo>
                  <a:close/>
                  <a:moveTo>
                    <a:pt x="622" y="349"/>
                  </a:moveTo>
                  <a:cubicBezTo>
                    <a:pt x="622" y="604"/>
                    <a:pt x="622" y="604"/>
                    <a:pt x="622" y="604"/>
                  </a:cubicBezTo>
                  <a:cubicBezTo>
                    <a:pt x="335" y="604"/>
                    <a:pt x="335" y="604"/>
                    <a:pt x="335" y="604"/>
                  </a:cubicBezTo>
                  <a:cubicBezTo>
                    <a:pt x="335" y="524"/>
                    <a:pt x="351" y="429"/>
                    <a:pt x="382" y="349"/>
                  </a:cubicBezTo>
                  <a:lnTo>
                    <a:pt x="622" y="349"/>
                  </a:lnTo>
                  <a:close/>
                  <a:moveTo>
                    <a:pt x="287" y="604"/>
                  </a:moveTo>
                  <a:cubicBezTo>
                    <a:pt x="47" y="604"/>
                    <a:pt x="47" y="604"/>
                    <a:pt x="47" y="604"/>
                  </a:cubicBezTo>
                  <a:cubicBezTo>
                    <a:pt x="47" y="508"/>
                    <a:pt x="79" y="429"/>
                    <a:pt x="127" y="349"/>
                  </a:cubicBezTo>
                  <a:cubicBezTo>
                    <a:pt x="335" y="349"/>
                    <a:pt x="335" y="349"/>
                    <a:pt x="335" y="349"/>
                  </a:cubicBezTo>
                  <a:cubicBezTo>
                    <a:pt x="303" y="429"/>
                    <a:pt x="303" y="524"/>
                    <a:pt x="287" y="604"/>
                  </a:cubicBezTo>
                  <a:moveTo>
                    <a:pt x="335" y="651"/>
                  </a:moveTo>
                  <a:cubicBezTo>
                    <a:pt x="622" y="651"/>
                    <a:pt x="622" y="651"/>
                    <a:pt x="622" y="651"/>
                  </a:cubicBezTo>
                  <a:cubicBezTo>
                    <a:pt x="622" y="922"/>
                    <a:pt x="622" y="922"/>
                    <a:pt x="622" y="922"/>
                  </a:cubicBezTo>
                  <a:cubicBezTo>
                    <a:pt x="382" y="922"/>
                    <a:pt x="382" y="922"/>
                    <a:pt x="382" y="922"/>
                  </a:cubicBezTo>
                  <a:cubicBezTo>
                    <a:pt x="351" y="842"/>
                    <a:pt x="335" y="747"/>
                    <a:pt x="335" y="651"/>
                  </a:cubicBezTo>
                  <a:moveTo>
                    <a:pt x="670" y="969"/>
                  </a:moveTo>
                  <a:cubicBezTo>
                    <a:pt x="877" y="969"/>
                    <a:pt x="877" y="969"/>
                    <a:pt x="877" y="969"/>
                  </a:cubicBezTo>
                  <a:cubicBezTo>
                    <a:pt x="845" y="1065"/>
                    <a:pt x="797" y="1144"/>
                    <a:pt x="734" y="1224"/>
                  </a:cubicBezTo>
                  <a:cubicBezTo>
                    <a:pt x="718" y="1224"/>
                    <a:pt x="686" y="1224"/>
                    <a:pt x="670" y="1224"/>
                  </a:cubicBezTo>
                  <a:lnTo>
                    <a:pt x="670" y="969"/>
                  </a:lnTo>
                  <a:close/>
                  <a:moveTo>
                    <a:pt x="670" y="922"/>
                  </a:moveTo>
                  <a:cubicBezTo>
                    <a:pt x="670" y="651"/>
                    <a:pt x="670" y="651"/>
                    <a:pt x="670" y="651"/>
                  </a:cubicBezTo>
                  <a:cubicBezTo>
                    <a:pt x="941" y="651"/>
                    <a:pt x="941" y="651"/>
                    <a:pt x="941" y="651"/>
                  </a:cubicBezTo>
                  <a:cubicBezTo>
                    <a:pt x="925" y="747"/>
                    <a:pt x="925" y="842"/>
                    <a:pt x="893" y="922"/>
                  </a:cubicBezTo>
                  <a:lnTo>
                    <a:pt x="670" y="922"/>
                  </a:lnTo>
                  <a:close/>
                  <a:moveTo>
                    <a:pt x="973" y="651"/>
                  </a:moveTo>
                  <a:cubicBezTo>
                    <a:pt x="1244" y="651"/>
                    <a:pt x="1244" y="651"/>
                    <a:pt x="1244" y="651"/>
                  </a:cubicBezTo>
                  <a:cubicBezTo>
                    <a:pt x="1229" y="747"/>
                    <a:pt x="1212" y="842"/>
                    <a:pt x="1165" y="922"/>
                  </a:cubicBezTo>
                  <a:cubicBezTo>
                    <a:pt x="1165" y="922"/>
                    <a:pt x="1165" y="922"/>
                    <a:pt x="1165" y="922"/>
                  </a:cubicBezTo>
                  <a:cubicBezTo>
                    <a:pt x="941" y="922"/>
                    <a:pt x="941" y="922"/>
                    <a:pt x="941" y="922"/>
                  </a:cubicBezTo>
                  <a:cubicBezTo>
                    <a:pt x="957" y="842"/>
                    <a:pt x="973" y="747"/>
                    <a:pt x="973" y="651"/>
                  </a:cubicBezTo>
                  <a:moveTo>
                    <a:pt x="973" y="604"/>
                  </a:moveTo>
                  <a:cubicBezTo>
                    <a:pt x="973" y="524"/>
                    <a:pt x="957" y="429"/>
                    <a:pt x="941" y="349"/>
                  </a:cubicBezTo>
                  <a:cubicBezTo>
                    <a:pt x="1165" y="349"/>
                    <a:pt x="1165" y="349"/>
                    <a:pt x="1165" y="349"/>
                  </a:cubicBezTo>
                  <a:cubicBezTo>
                    <a:pt x="1212" y="429"/>
                    <a:pt x="1229" y="508"/>
                    <a:pt x="1244" y="604"/>
                  </a:cubicBezTo>
                  <a:lnTo>
                    <a:pt x="973" y="604"/>
                  </a:lnTo>
                  <a:close/>
                  <a:moveTo>
                    <a:pt x="1133" y="302"/>
                  </a:moveTo>
                  <a:cubicBezTo>
                    <a:pt x="925" y="302"/>
                    <a:pt x="925" y="302"/>
                    <a:pt x="925" y="302"/>
                  </a:cubicBezTo>
                  <a:cubicBezTo>
                    <a:pt x="893" y="206"/>
                    <a:pt x="861" y="127"/>
                    <a:pt x="797" y="63"/>
                  </a:cubicBezTo>
                  <a:cubicBezTo>
                    <a:pt x="909" y="95"/>
                    <a:pt x="989" y="143"/>
                    <a:pt x="1069" y="206"/>
                  </a:cubicBezTo>
                  <a:cubicBezTo>
                    <a:pt x="1085" y="238"/>
                    <a:pt x="1117" y="270"/>
                    <a:pt x="1133" y="302"/>
                  </a:cubicBezTo>
                  <a:moveTo>
                    <a:pt x="223" y="206"/>
                  </a:moveTo>
                  <a:cubicBezTo>
                    <a:pt x="287" y="143"/>
                    <a:pt x="367" y="95"/>
                    <a:pt x="462" y="63"/>
                  </a:cubicBezTo>
                  <a:cubicBezTo>
                    <a:pt x="415" y="143"/>
                    <a:pt x="382" y="222"/>
                    <a:pt x="351" y="302"/>
                  </a:cubicBezTo>
                  <a:cubicBezTo>
                    <a:pt x="143" y="302"/>
                    <a:pt x="143" y="302"/>
                    <a:pt x="143" y="302"/>
                  </a:cubicBezTo>
                  <a:cubicBezTo>
                    <a:pt x="175" y="270"/>
                    <a:pt x="191" y="238"/>
                    <a:pt x="223" y="206"/>
                  </a:cubicBezTo>
                  <a:moveTo>
                    <a:pt x="143" y="969"/>
                  </a:moveTo>
                  <a:cubicBezTo>
                    <a:pt x="351" y="969"/>
                    <a:pt x="351" y="969"/>
                    <a:pt x="351" y="969"/>
                  </a:cubicBezTo>
                  <a:cubicBezTo>
                    <a:pt x="382" y="1049"/>
                    <a:pt x="415" y="1128"/>
                    <a:pt x="462" y="1192"/>
                  </a:cubicBezTo>
                  <a:cubicBezTo>
                    <a:pt x="367" y="1176"/>
                    <a:pt x="287" y="1113"/>
                    <a:pt x="223" y="1049"/>
                  </a:cubicBezTo>
                  <a:cubicBezTo>
                    <a:pt x="191" y="1033"/>
                    <a:pt x="175" y="1001"/>
                    <a:pt x="143" y="969"/>
                  </a:cubicBezTo>
                  <a:moveTo>
                    <a:pt x="1069" y="1049"/>
                  </a:moveTo>
                  <a:cubicBezTo>
                    <a:pt x="989" y="1128"/>
                    <a:pt x="909" y="1176"/>
                    <a:pt x="797" y="1208"/>
                  </a:cubicBezTo>
                  <a:cubicBezTo>
                    <a:pt x="861" y="1128"/>
                    <a:pt x="893" y="1049"/>
                    <a:pt x="925" y="969"/>
                  </a:cubicBezTo>
                  <a:cubicBezTo>
                    <a:pt x="1133" y="969"/>
                    <a:pt x="1133" y="969"/>
                    <a:pt x="1133" y="969"/>
                  </a:cubicBezTo>
                  <a:cubicBezTo>
                    <a:pt x="1117" y="1001"/>
                    <a:pt x="1085" y="1033"/>
                    <a:pt x="1069" y="104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18" name="path 1518"/>
            <p:cNvSpPr/>
            <p:nvPr/>
          </p:nvSpPr>
          <p:spPr>
            <a:xfrm>
              <a:off x="176784" y="18288"/>
              <a:ext cx="307847" cy="310896"/>
            </a:xfrm>
            <a:custGeom>
              <a:avLst/>
              <a:gdLst/>
              <a:ahLst/>
              <a:cxnLst/>
              <a:rect l="0" t="0" r="0" b="0"/>
              <a:pathLst>
                <a:path w="484" h="489">
                  <a:moveTo>
                    <a:pt x="0" y="244"/>
                  </a:moveTo>
                  <a:cubicBezTo>
                    <a:pt x="0" y="109"/>
                    <a:pt x="108" y="0"/>
                    <a:pt x="242" y="0"/>
                  </a:cubicBezTo>
                  <a:cubicBezTo>
                    <a:pt x="376" y="0"/>
                    <a:pt x="484" y="109"/>
                    <a:pt x="484" y="244"/>
                  </a:cubicBezTo>
                  <a:cubicBezTo>
                    <a:pt x="484" y="380"/>
                    <a:pt x="376" y="489"/>
                    <a:pt x="242" y="489"/>
                  </a:cubicBezTo>
                  <a:cubicBezTo>
                    <a:pt x="108" y="489"/>
                    <a:pt x="0" y="380"/>
                    <a:pt x="0" y="244"/>
                  </a:cubicBezTo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20" name="path 1520"/>
            <p:cNvSpPr/>
            <p:nvPr/>
          </p:nvSpPr>
          <p:spPr>
            <a:xfrm>
              <a:off x="1554479" y="1624584"/>
              <a:ext cx="204216" cy="207263"/>
            </a:xfrm>
            <a:custGeom>
              <a:avLst/>
              <a:gdLst/>
              <a:ahLst/>
              <a:cxnLst/>
              <a:rect l="0" t="0" r="0" b="0"/>
              <a:pathLst>
                <a:path w="321" h="326">
                  <a:moveTo>
                    <a:pt x="0" y="163"/>
                  </a:moveTo>
                  <a:cubicBezTo>
                    <a:pt x="0" y="72"/>
                    <a:pt x="72" y="0"/>
                    <a:pt x="160" y="0"/>
                  </a:cubicBezTo>
                  <a:cubicBezTo>
                    <a:pt x="249" y="0"/>
                    <a:pt x="321" y="72"/>
                    <a:pt x="321" y="163"/>
                  </a:cubicBezTo>
                  <a:cubicBezTo>
                    <a:pt x="321" y="253"/>
                    <a:pt x="249" y="326"/>
                    <a:pt x="160" y="326"/>
                  </a:cubicBezTo>
                  <a:cubicBezTo>
                    <a:pt x="72" y="326"/>
                    <a:pt x="0" y="253"/>
                    <a:pt x="0" y="163"/>
                  </a:cubicBezTo>
                </a:path>
              </a:pathLst>
            </a:custGeom>
            <a:solidFill>
              <a:srgbClr val="FF9F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group 108"/>
          <p:cNvGrpSpPr/>
          <p:nvPr/>
        </p:nvGrpSpPr>
        <p:grpSpPr>
          <a:xfrm rot="21600000">
            <a:off x="9272016" y="1783079"/>
            <a:ext cx="1786128" cy="1783079"/>
            <a:chOff x="0" y="0"/>
            <a:chExt cx="1786128" cy="1783079"/>
          </a:xfrm>
        </p:grpSpPr>
        <p:sp>
          <p:nvSpPr>
            <p:cNvPr id="1522" name="path 1522"/>
            <p:cNvSpPr/>
            <p:nvPr/>
          </p:nvSpPr>
          <p:spPr>
            <a:xfrm>
              <a:off x="0" y="0"/>
              <a:ext cx="1783080" cy="1783079"/>
            </a:xfrm>
            <a:custGeom>
              <a:avLst/>
              <a:gdLst/>
              <a:ahLst/>
              <a:cxnLst/>
              <a:rect l="0" t="0" r="0" b="0"/>
              <a:pathLst>
                <a:path w="2808" h="2807">
                  <a:moveTo>
                    <a:pt x="0" y="1404"/>
                  </a:moveTo>
                  <a:cubicBezTo>
                    <a:pt x="0" y="628"/>
                    <a:pt x="628" y="0"/>
                    <a:pt x="1404" y="0"/>
                  </a:cubicBezTo>
                  <a:cubicBezTo>
                    <a:pt x="2179" y="0"/>
                    <a:pt x="2808" y="628"/>
                    <a:pt x="2808" y="1404"/>
                  </a:cubicBezTo>
                  <a:cubicBezTo>
                    <a:pt x="2808" y="2179"/>
                    <a:pt x="2179" y="2807"/>
                    <a:pt x="1404" y="2807"/>
                  </a:cubicBezTo>
                  <a:cubicBezTo>
                    <a:pt x="628" y="2807"/>
                    <a:pt x="0" y="2179"/>
                    <a:pt x="0" y="1404"/>
                  </a:cubicBezTo>
                </a:path>
              </a:pathLst>
            </a:custGeom>
            <a:solidFill>
              <a:srgbClr val="E6001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24" name="path 1524"/>
            <p:cNvSpPr/>
            <p:nvPr/>
          </p:nvSpPr>
          <p:spPr>
            <a:xfrm>
              <a:off x="509015" y="518160"/>
              <a:ext cx="762000" cy="746759"/>
            </a:xfrm>
            <a:custGeom>
              <a:avLst/>
              <a:gdLst/>
              <a:ahLst/>
              <a:cxnLst/>
              <a:rect l="0" t="0" r="0" b="0"/>
              <a:pathLst>
                <a:path w="1200" h="1175">
                  <a:moveTo>
                    <a:pt x="1194" y="602"/>
                  </a:moveTo>
                  <a:cubicBezTo>
                    <a:pt x="1188" y="596"/>
                    <a:pt x="1177" y="590"/>
                    <a:pt x="1159" y="585"/>
                  </a:cubicBezTo>
                  <a:cubicBezTo>
                    <a:pt x="1159" y="579"/>
                    <a:pt x="1153" y="573"/>
                    <a:pt x="1153" y="573"/>
                  </a:cubicBezTo>
                  <a:cubicBezTo>
                    <a:pt x="1148" y="556"/>
                    <a:pt x="1136" y="550"/>
                    <a:pt x="1125" y="550"/>
                  </a:cubicBezTo>
                  <a:cubicBezTo>
                    <a:pt x="1096" y="544"/>
                    <a:pt x="1067" y="556"/>
                    <a:pt x="1050" y="567"/>
                  </a:cubicBezTo>
                  <a:cubicBezTo>
                    <a:pt x="1009" y="428"/>
                    <a:pt x="894" y="312"/>
                    <a:pt x="738" y="260"/>
                  </a:cubicBezTo>
                  <a:cubicBezTo>
                    <a:pt x="750" y="237"/>
                    <a:pt x="755" y="214"/>
                    <a:pt x="755" y="185"/>
                  </a:cubicBezTo>
                  <a:cubicBezTo>
                    <a:pt x="755" y="81"/>
                    <a:pt x="675" y="0"/>
                    <a:pt x="571" y="0"/>
                  </a:cubicBezTo>
                  <a:cubicBezTo>
                    <a:pt x="467" y="0"/>
                    <a:pt x="386" y="81"/>
                    <a:pt x="386" y="185"/>
                  </a:cubicBezTo>
                  <a:cubicBezTo>
                    <a:pt x="386" y="214"/>
                    <a:pt x="392" y="243"/>
                    <a:pt x="403" y="266"/>
                  </a:cubicBezTo>
                  <a:cubicBezTo>
                    <a:pt x="352" y="283"/>
                    <a:pt x="300" y="307"/>
                    <a:pt x="259" y="341"/>
                  </a:cubicBezTo>
                  <a:cubicBezTo>
                    <a:pt x="207" y="312"/>
                    <a:pt x="155" y="312"/>
                    <a:pt x="121" y="341"/>
                  </a:cubicBezTo>
                  <a:cubicBezTo>
                    <a:pt x="103" y="359"/>
                    <a:pt x="103" y="359"/>
                    <a:pt x="103" y="359"/>
                  </a:cubicBezTo>
                  <a:cubicBezTo>
                    <a:pt x="161" y="440"/>
                    <a:pt x="161" y="440"/>
                    <a:pt x="161" y="440"/>
                  </a:cubicBezTo>
                  <a:cubicBezTo>
                    <a:pt x="132" y="480"/>
                    <a:pt x="109" y="527"/>
                    <a:pt x="98" y="573"/>
                  </a:cubicBezTo>
                  <a:cubicBezTo>
                    <a:pt x="69" y="573"/>
                    <a:pt x="69" y="573"/>
                    <a:pt x="69" y="573"/>
                  </a:cubicBezTo>
                  <a:cubicBezTo>
                    <a:pt x="34" y="573"/>
                    <a:pt x="0" y="608"/>
                    <a:pt x="0" y="648"/>
                  </a:cubicBezTo>
                  <a:cubicBezTo>
                    <a:pt x="0" y="851"/>
                    <a:pt x="0" y="851"/>
                    <a:pt x="0" y="851"/>
                  </a:cubicBezTo>
                  <a:cubicBezTo>
                    <a:pt x="0" y="892"/>
                    <a:pt x="34" y="926"/>
                    <a:pt x="69" y="926"/>
                  </a:cubicBezTo>
                  <a:cubicBezTo>
                    <a:pt x="173" y="926"/>
                    <a:pt x="173" y="926"/>
                    <a:pt x="173" y="926"/>
                  </a:cubicBezTo>
                  <a:cubicBezTo>
                    <a:pt x="202" y="961"/>
                    <a:pt x="242" y="996"/>
                    <a:pt x="282" y="1025"/>
                  </a:cubicBezTo>
                  <a:cubicBezTo>
                    <a:pt x="282" y="1123"/>
                    <a:pt x="282" y="1123"/>
                    <a:pt x="282" y="1123"/>
                  </a:cubicBezTo>
                  <a:cubicBezTo>
                    <a:pt x="282" y="1152"/>
                    <a:pt x="305" y="1175"/>
                    <a:pt x="328" y="1175"/>
                  </a:cubicBezTo>
                  <a:cubicBezTo>
                    <a:pt x="415" y="1175"/>
                    <a:pt x="415" y="1175"/>
                    <a:pt x="415" y="1175"/>
                  </a:cubicBezTo>
                  <a:cubicBezTo>
                    <a:pt x="444" y="1175"/>
                    <a:pt x="467" y="1152"/>
                    <a:pt x="467" y="1123"/>
                  </a:cubicBezTo>
                  <a:cubicBezTo>
                    <a:pt x="467" y="1100"/>
                    <a:pt x="467" y="1100"/>
                    <a:pt x="467" y="1100"/>
                  </a:cubicBezTo>
                  <a:cubicBezTo>
                    <a:pt x="530" y="1112"/>
                    <a:pt x="600" y="1117"/>
                    <a:pt x="669" y="1100"/>
                  </a:cubicBezTo>
                  <a:cubicBezTo>
                    <a:pt x="669" y="1123"/>
                    <a:pt x="669" y="1123"/>
                    <a:pt x="669" y="1123"/>
                  </a:cubicBezTo>
                  <a:cubicBezTo>
                    <a:pt x="669" y="1152"/>
                    <a:pt x="692" y="1175"/>
                    <a:pt x="721" y="1175"/>
                  </a:cubicBezTo>
                  <a:cubicBezTo>
                    <a:pt x="807" y="1175"/>
                    <a:pt x="807" y="1175"/>
                    <a:pt x="807" y="1175"/>
                  </a:cubicBezTo>
                  <a:cubicBezTo>
                    <a:pt x="830" y="1175"/>
                    <a:pt x="853" y="1152"/>
                    <a:pt x="853" y="1123"/>
                  </a:cubicBezTo>
                  <a:cubicBezTo>
                    <a:pt x="853" y="1031"/>
                    <a:pt x="853" y="1031"/>
                    <a:pt x="853" y="1031"/>
                  </a:cubicBezTo>
                  <a:cubicBezTo>
                    <a:pt x="986" y="950"/>
                    <a:pt x="1067" y="816"/>
                    <a:pt x="1067" y="671"/>
                  </a:cubicBezTo>
                  <a:cubicBezTo>
                    <a:pt x="1067" y="648"/>
                    <a:pt x="1061" y="619"/>
                    <a:pt x="1055" y="590"/>
                  </a:cubicBezTo>
                  <a:cubicBezTo>
                    <a:pt x="1073" y="579"/>
                    <a:pt x="1102" y="567"/>
                    <a:pt x="1119" y="567"/>
                  </a:cubicBezTo>
                  <a:cubicBezTo>
                    <a:pt x="1125" y="573"/>
                    <a:pt x="1130" y="573"/>
                    <a:pt x="1130" y="579"/>
                  </a:cubicBezTo>
                  <a:cubicBezTo>
                    <a:pt x="1119" y="579"/>
                    <a:pt x="1107" y="579"/>
                    <a:pt x="1102" y="585"/>
                  </a:cubicBezTo>
                  <a:cubicBezTo>
                    <a:pt x="1090" y="590"/>
                    <a:pt x="1084" y="608"/>
                    <a:pt x="1090" y="619"/>
                  </a:cubicBezTo>
                  <a:cubicBezTo>
                    <a:pt x="1090" y="631"/>
                    <a:pt x="1102" y="642"/>
                    <a:pt x="1119" y="642"/>
                  </a:cubicBezTo>
                  <a:cubicBezTo>
                    <a:pt x="1119" y="642"/>
                    <a:pt x="1125" y="642"/>
                    <a:pt x="1125" y="642"/>
                  </a:cubicBezTo>
                  <a:cubicBezTo>
                    <a:pt x="1130" y="642"/>
                    <a:pt x="1142" y="637"/>
                    <a:pt x="1148" y="631"/>
                  </a:cubicBezTo>
                  <a:cubicBezTo>
                    <a:pt x="1153" y="625"/>
                    <a:pt x="1153" y="619"/>
                    <a:pt x="1159" y="608"/>
                  </a:cubicBezTo>
                  <a:cubicBezTo>
                    <a:pt x="1165" y="613"/>
                    <a:pt x="1177" y="613"/>
                    <a:pt x="1177" y="619"/>
                  </a:cubicBezTo>
                  <a:cubicBezTo>
                    <a:pt x="1182" y="625"/>
                    <a:pt x="1188" y="625"/>
                    <a:pt x="1194" y="619"/>
                  </a:cubicBezTo>
                  <a:cubicBezTo>
                    <a:pt x="1200" y="613"/>
                    <a:pt x="1200" y="608"/>
                    <a:pt x="1194" y="602"/>
                  </a:cubicBezTo>
                  <a:moveTo>
                    <a:pt x="571" y="46"/>
                  </a:moveTo>
                  <a:cubicBezTo>
                    <a:pt x="646" y="46"/>
                    <a:pt x="709" y="104"/>
                    <a:pt x="709" y="185"/>
                  </a:cubicBezTo>
                  <a:cubicBezTo>
                    <a:pt x="709" y="214"/>
                    <a:pt x="698" y="237"/>
                    <a:pt x="686" y="260"/>
                  </a:cubicBezTo>
                  <a:cubicBezTo>
                    <a:pt x="686" y="260"/>
                    <a:pt x="686" y="260"/>
                    <a:pt x="686" y="260"/>
                  </a:cubicBezTo>
                  <a:cubicBezTo>
                    <a:pt x="686" y="260"/>
                    <a:pt x="686" y="266"/>
                    <a:pt x="680" y="266"/>
                  </a:cubicBezTo>
                  <a:cubicBezTo>
                    <a:pt x="680" y="266"/>
                    <a:pt x="675" y="272"/>
                    <a:pt x="675" y="272"/>
                  </a:cubicBezTo>
                  <a:cubicBezTo>
                    <a:pt x="675" y="277"/>
                    <a:pt x="675" y="277"/>
                    <a:pt x="675" y="277"/>
                  </a:cubicBezTo>
                  <a:cubicBezTo>
                    <a:pt x="669" y="277"/>
                    <a:pt x="663" y="283"/>
                    <a:pt x="663" y="289"/>
                  </a:cubicBezTo>
                  <a:cubicBezTo>
                    <a:pt x="663" y="289"/>
                    <a:pt x="663" y="289"/>
                    <a:pt x="663" y="289"/>
                  </a:cubicBezTo>
                  <a:cubicBezTo>
                    <a:pt x="652" y="295"/>
                    <a:pt x="646" y="301"/>
                    <a:pt x="634" y="307"/>
                  </a:cubicBezTo>
                  <a:cubicBezTo>
                    <a:pt x="634" y="307"/>
                    <a:pt x="634" y="307"/>
                    <a:pt x="634" y="307"/>
                  </a:cubicBezTo>
                  <a:cubicBezTo>
                    <a:pt x="628" y="307"/>
                    <a:pt x="623" y="312"/>
                    <a:pt x="623" y="312"/>
                  </a:cubicBezTo>
                  <a:cubicBezTo>
                    <a:pt x="617" y="312"/>
                    <a:pt x="617" y="312"/>
                    <a:pt x="617" y="312"/>
                  </a:cubicBezTo>
                  <a:cubicBezTo>
                    <a:pt x="611" y="312"/>
                    <a:pt x="611" y="318"/>
                    <a:pt x="605" y="318"/>
                  </a:cubicBezTo>
                  <a:cubicBezTo>
                    <a:pt x="605" y="318"/>
                    <a:pt x="605" y="318"/>
                    <a:pt x="600" y="318"/>
                  </a:cubicBezTo>
                  <a:cubicBezTo>
                    <a:pt x="600" y="318"/>
                    <a:pt x="594" y="318"/>
                    <a:pt x="588" y="318"/>
                  </a:cubicBezTo>
                  <a:cubicBezTo>
                    <a:pt x="588" y="318"/>
                    <a:pt x="588" y="318"/>
                    <a:pt x="588" y="324"/>
                  </a:cubicBezTo>
                  <a:cubicBezTo>
                    <a:pt x="582" y="324"/>
                    <a:pt x="577" y="324"/>
                    <a:pt x="571" y="324"/>
                  </a:cubicBezTo>
                  <a:cubicBezTo>
                    <a:pt x="565" y="324"/>
                    <a:pt x="559" y="324"/>
                    <a:pt x="553" y="324"/>
                  </a:cubicBezTo>
                  <a:cubicBezTo>
                    <a:pt x="553" y="318"/>
                    <a:pt x="553" y="318"/>
                    <a:pt x="553" y="318"/>
                  </a:cubicBezTo>
                  <a:cubicBezTo>
                    <a:pt x="548" y="318"/>
                    <a:pt x="542" y="318"/>
                    <a:pt x="536" y="318"/>
                  </a:cubicBezTo>
                  <a:cubicBezTo>
                    <a:pt x="536" y="318"/>
                    <a:pt x="536" y="318"/>
                    <a:pt x="536" y="318"/>
                  </a:cubicBezTo>
                  <a:cubicBezTo>
                    <a:pt x="530" y="318"/>
                    <a:pt x="530" y="312"/>
                    <a:pt x="525" y="312"/>
                  </a:cubicBezTo>
                  <a:cubicBezTo>
                    <a:pt x="525" y="312"/>
                    <a:pt x="525" y="312"/>
                    <a:pt x="519" y="312"/>
                  </a:cubicBezTo>
                  <a:cubicBezTo>
                    <a:pt x="502" y="307"/>
                    <a:pt x="484" y="295"/>
                    <a:pt x="467" y="277"/>
                  </a:cubicBezTo>
                  <a:cubicBezTo>
                    <a:pt x="467" y="277"/>
                    <a:pt x="467" y="277"/>
                    <a:pt x="467" y="277"/>
                  </a:cubicBezTo>
                  <a:cubicBezTo>
                    <a:pt x="467" y="272"/>
                    <a:pt x="461" y="272"/>
                    <a:pt x="461" y="266"/>
                  </a:cubicBezTo>
                  <a:cubicBezTo>
                    <a:pt x="455" y="266"/>
                    <a:pt x="455" y="260"/>
                    <a:pt x="455" y="260"/>
                  </a:cubicBezTo>
                  <a:cubicBezTo>
                    <a:pt x="455" y="260"/>
                    <a:pt x="455" y="260"/>
                    <a:pt x="455" y="260"/>
                  </a:cubicBezTo>
                  <a:cubicBezTo>
                    <a:pt x="438" y="237"/>
                    <a:pt x="432" y="214"/>
                    <a:pt x="432" y="185"/>
                  </a:cubicBezTo>
                  <a:cubicBezTo>
                    <a:pt x="432" y="104"/>
                    <a:pt x="496" y="46"/>
                    <a:pt x="571" y="46"/>
                  </a:cubicBezTo>
                  <a:moveTo>
                    <a:pt x="819" y="1002"/>
                  </a:moveTo>
                  <a:cubicBezTo>
                    <a:pt x="807" y="1007"/>
                    <a:pt x="807" y="1007"/>
                    <a:pt x="807" y="1007"/>
                  </a:cubicBezTo>
                  <a:cubicBezTo>
                    <a:pt x="807" y="1123"/>
                    <a:pt x="807" y="1123"/>
                    <a:pt x="807" y="1123"/>
                  </a:cubicBezTo>
                  <a:cubicBezTo>
                    <a:pt x="807" y="1129"/>
                    <a:pt x="807" y="1129"/>
                    <a:pt x="807" y="1129"/>
                  </a:cubicBezTo>
                  <a:cubicBezTo>
                    <a:pt x="721" y="1129"/>
                    <a:pt x="721" y="1129"/>
                    <a:pt x="721" y="1129"/>
                  </a:cubicBezTo>
                  <a:cubicBezTo>
                    <a:pt x="721" y="1129"/>
                    <a:pt x="715" y="1129"/>
                    <a:pt x="715" y="1123"/>
                  </a:cubicBezTo>
                  <a:cubicBezTo>
                    <a:pt x="715" y="1042"/>
                    <a:pt x="715" y="1042"/>
                    <a:pt x="715" y="1042"/>
                  </a:cubicBezTo>
                  <a:cubicBezTo>
                    <a:pt x="686" y="1054"/>
                    <a:pt x="686" y="1054"/>
                    <a:pt x="686" y="1054"/>
                  </a:cubicBezTo>
                  <a:cubicBezTo>
                    <a:pt x="605" y="1071"/>
                    <a:pt x="525" y="1071"/>
                    <a:pt x="450" y="1048"/>
                  </a:cubicBezTo>
                  <a:cubicBezTo>
                    <a:pt x="421" y="1042"/>
                    <a:pt x="421" y="1042"/>
                    <a:pt x="421" y="1042"/>
                  </a:cubicBezTo>
                  <a:cubicBezTo>
                    <a:pt x="421" y="1123"/>
                    <a:pt x="421" y="1123"/>
                    <a:pt x="421" y="1123"/>
                  </a:cubicBezTo>
                  <a:cubicBezTo>
                    <a:pt x="421" y="1123"/>
                    <a:pt x="415" y="1129"/>
                    <a:pt x="415" y="1129"/>
                  </a:cubicBezTo>
                  <a:cubicBezTo>
                    <a:pt x="328" y="1129"/>
                    <a:pt x="328" y="1129"/>
                    <a:pt x="328" y="1129"/>
                  </a:cubicBezTo>
                  <a:cubicBezTo>
                    <a:pt x="328" y="1129"/>
                    <a:pt x="328" y="1123"/>
                    <a:pt x="328" y="1123"/>
                  </a:cubicBezTo>
                  <a:cubicBezTo>
                    <a:pt x="328" y="1019"/>
                    <a:pt x="328" y="1019"/>
                    <a:pt x="328" y="1019"/>
                  </a:cubicBezTo>
                  <a:cubicBezTo>
                    <a:pt x="334" y="1002"/>
                    <a:pt x="334" y="1002"/>
                    <a:pt x="334" y="1002"/>
                  </a:cubicBezTo>
                  <a:cubicBezTo>
                    <a:pt x="317" y="990"/>
                    <a:pt x="317" y="990"/>
                    <a:pt x="317" y="990"/>
                  </a:cubicBezTo>
                  <a:cubicBezTo>
                    <a:pt x="271" y="967"/>
                    <a:pt x="236" y="932"/>
                    <a:pt x="202" y="886"/>
                  </a:cubicBezTo>
                  <a:cubicBezTo>
                    <a:pt x="196" y="880"/>
                    <a:pt x="196" y="880"/>
                    <a:pt x="196" y="880"/>
                  </a:cubicBezTo>
                  <a:cubicBezTo>
                    <a:pt x="69" y="880"/>
                    <a:pt x="69" y="880"/>
                    <a:pt x="69" y="880"/>
                  </a:cubicBezTo>
                  <a:cubicBezTo>
                    <a:pt x="57" y="880"/>
                    <a:pt x="46" y="869"/>
                    <a:pt x="46" y="851"/>
                  </a:cubicBezTo>
                  <a:cubicBezTo>
                    <a:pt x="46" y="648"/>
                    <a:pt x="46" y="648"/>
                    <a:pt x="46" y="648"/>
                  </a:cubicBezTo>
                  <a:cubicBezTo>
                    <a:pt x="46" y="631"/>
                    <a:pt x="57" y="619"/>
                    <a:pt x="69" y="619"/>
                  </a:cubicBezTo>
                  <a:cubicBezTo>
                    <a:pt x="132" y="619"/>
                    <a:pt x="132" y="619"/>
                    <a:pt x="132" y="619"/>
                  </a:cubicBezTo>
                  <a:cubicBezTo>
                    <a:pt x="138" y="602"/>
                    <a:pt x="138" y="602"/>
                    <a:pt x="138" y="602"/>
                  </a:cubicBezTo>
                  <a:cubicBezTo>
                    <a:pt x="150" y="550"/>
                    <a:pt x="173" y="498"/>
                    <a:pt x="207" y="451"/>
                  </a:cubicBezTo>
                  <a:cubicBezTo>
                    <a:pt x="219" y="440"/>
                    <a:pt x="219" y="440"/>
                    <a:pt x="219" y="440"/>
                  </a:cubicBezTo>
                  <a:cubicBezTo>
                    <a:pt x="167" y="370"/>
                    <a:pt x="167" y="370"/>
                    <a:pt x="167" y="370"/>
                  </a:cubicBezTo>
                  <a:cubicBezTo>
                    <a:pt x="190" y="365"/>
                    <a:pt x="219" y="370"/>
                    <a:pt x="248" y="388"/>
                  </a:cubicBezTo>
                  <a:cubicBezTo>
                    <a:pt x="265" y="399"/>
                    <a:pt x="265" y="399"/>
                    <a:pt x="265" y="399"/>
                  </a:cubicBezTo>
                  <a:cubicBezTo>
                    <a:pt x="277" y="388"/>
                    <a:pt x="277" y="388"/>
                    <a:pt x="277" y="388"/>
                  </a:cubicBezTo>
                  <a:cubicBezTo>
                    <a:pt x="323" y="347"/>
                    <a:pt x="375" y="324"/>
                    <a:pt x="432" y="307"/>
                  </a:cubicBezTo>
                  <a:cubicBezTo>
                    <a:pt x="432" y="307"/>
                    <a:pt x="432" y="307"/>
                    <a:pt x="432" y="307"/>
                  </a:cubicBezTo>
                  <a:cubicBezTo>
                    <a:pt x="438" y="312"/>
                    <a:pt x="438" y="312"/>
                    <a:pt x="444" y="318"/>
                  </a:cubicBezTo>
                  <a:cubicBezTo>
                    <a:pt x="444" y="318"/>
                    <a:pt x="444" y="318"/>
                    <a:pt x="444" y="318"/>
                  </a:cubicBezTo>
                  <a:cubicBezTo>
                    <a:pt x="450" y="324"/>
                    <a:pt x="455" y="330"/>
                    <a:pt x="461" y="330"/>
                  </a:cubicBezTo>
                  <a:cubicBezTo>
                    <a:pt x="461" y="330"/>
                    <a:pt x="461" y="330"/>
                    <a:pt x="461" y="330"/>
                  </a:cubicBezTo>
                  <a:cubicBezTo>
                    <a:pt x="461" y="335"/>
                    <a:pt x="467" y="335"/>
                    <a:pt x="467" y="335"/>
                  </a:cubicBezTo>
                  <a:cubicBezTo>
                    <a:pt x="438" y="341"/>
                    <a:pt x="409" y="353"/>
                    <a:pt x="380" y="370"/>
                  </a:cubicBezTo>
                  <a:cubicBezTo>
                    <a:pt x="369" y="376"/>
                    <a:pt x="363" y="388"/>
                    <a:pt x="369" y="399"/>
                  </a:cubicBezTo>
                  <a:cubicBezTo>
                    <a:pt x="375" y="411"/>
                    <a:pt x="392" y="417"/>
                    <a:pt x="403" y="411"/>
                  </a:cubicBezTo>
                  <a:cubicBezTo>
                    <a:pt x="455" y="382"/>
                    <a:pt x="513" y="370"/>
                    <a:pt x="577" y="370"/>
                  </a:cubicBezTo>
                  <a:cubicBezTo>
                    <a:pt x="640" y="370"/>
                    <a:pt x="703" y="388"/>
                    <a:pt x="755" y="417"/>
                  </a:cubicBezTo>
                  <a:cubicBezTo>
                    <a:pt x="761" y="417"/>
                    <a:pt x="761" y="417"/>
                    <a:pt x="767" y="417"/>
                  </a:cubicBezTo>
                  <a:cubicBezTo>
                    <a:pt x="778" y="417"/>
                    <a:pt x="784" y="411"/>
                    <a:pt x="790" y="405"/>
                  </a:cubicBezTo>
                  <a:cubicBezTo>
                    <a:pt x="796" y="393"/>
                    <a:pt x="790" y="382"/>
                    <a:pt x="778" y="376"/>
                  </a:cubicBezTo>
                  <a:cubicBezTo>
                    <a:pt x="744" y="359"/>
                    <a:pt x="709" y="341"/>
                    <a:pt x="675" y="335"/>
                  </a:cubicBezTo>
                  <a:cubicBezTo>
                    <a:pt x="675" y="335"/>
                    <a:pt x="680" y="335"/>
                    <a:pt x="680" y="330"/>
                  </a:cubicBezTo>
                  <a:cubicBezTo>
                    <a:pt x="680" y="330"/>
                    <a:pt x="680" y="330"/>
                    <a:pt x="686" y="330"/>
                  </a:cubicBezTo>
                  <a:cubicBezTo>
                    <a:pt x="686" y="324"/>
                    <a:pt x="692" y="324"/>
                    <a:pt x="692" y="318"/>
                  </a:cubicBezTo>
                  <a:cubicBezTo>
                    <a:pt x="698" y="318"/>
                    <a:pt x="698" y="318"/>
                    <a:pt x="698" y="318"/>
                  </a:cubicBezTo>
                  <a:cubicBezTo>
                    <a:pt x="703" y="312"/>
                    <a:pt x="703" y="307"/>
                    <a:pt x="709" y="307"/>
                  </a:cubicBezTo>
                  <a:cubicBezTo>
                    <a:pt x="709" y="307"/>
                    <a:pt x="709" y="301"/>
                    <a:pt x="709" y="301"/>
                  </a:cubicBezTo>
                  <a:cubicBezTo>
                    <a:pt x="894" y="353"/>
                    <a:pt x="1021" y="503"/>
                    <a:pt x="1021" y="671"/>
                  </a:cubicBezTo>
                  <a:cubicBezTo>
                    <a:pt x="1021" y="805"/>
                    <a:pt x="946" y="926"/>
                    <a:pt x="819" y="1002"/>
                  </a:cubicBezTo>
                  <a:moveTo>
                    <a:pt x="1130" y="619"/>
                  </a:moveTo>
                  <a:cubicBezTo>
                    <a:pt x="1125" y="619"/>
                    <a:pt x="1125" y="619"/>
                    <a:pt x="1125" y="619"/>
                  </a:cubicBezTo>
                  <a:cubicBezTo>
                    <a:pt x="1119" y="619"/>
                    <a:pt x="1113" y="619"/>
                    <a:pt x="1113" y="613"/>
                  </a:cubicBezTo>
                  <a:cubicBezTo>
                    <a:pt x="1107" y="608"/>
                    <a:pt x="1113" y="602"/>
                    <a:pt x="1113" y="602"/>
                  </a:cubicBezTo>
                  <a:cubicBezTo>
                    <a:pt x="1113" y="602"/>
                    <a:pt x="1119" y="602"/>
                    <a:pt x="1119" y="602"/>
                  </a:cubicBezTo>
                  <a:cubicBezTo>
                    <a:pt x="1125" y="602"/>
                    <a:pt x="1130" y="602"/>
                    <a:pt x="1136" y="602"/>
                  </a:cubicBezTo>
                  <a:cubicBezTo>
                    <a:pt x="1130" y="608"/>
                    <a:pt x="1130" y="613"/>
                    <a:pt x="1130" y="619"/>
                  </a:cubicBezTo>
                  <a:moveTo>
                    <a:pt x="317" y="596"/>
                  </a:moveTo>
                  <a:cubicBezTo>
                    <a:pt x="317" y="619"/>
                    <a:pt x="300" y="637"/>
                    <a:pt x="282" y="637"/>
                  </a:cubicBezTo>
                  <a:cubicBezTo>
                    <a:pt x="259" y="637"/>
                    <a:pt x="242" y="619"/>
                    <a:pt x="242" y="596"/>
                  </a:cubicBezTo>
                  <a:cubicBezTo>
                    <a:pt x="242" y="573"/>
                    <a:pt x="259" y="556"/>
                    <a:pt x="282" y="556"/>
                  </a:cubicBezTo>
                  <a:cubicBezTo>
                    <a:pt x="300" y="556"/>
                    <a:pt x="317" y="573"/>
                    <a:pt x="317" y="596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26" name="path 1526"/>
            <p:cNvSpPr/>
            <p:nvPr/>
          </p:nvSpPr>
          <p:spPr>
            <a:xfrm>
              <a:off x="1432559" y="1335024"/>
              <a:ext cx="353568" cy="353567"/>
            </a:xfrm>
            <a:custGeom>
              <a:avLst/>
              <a:gdLst/>
              <a:ahLst/>
              <a:cxnLst/>
              <a:rect l="0" t="0" r="0" b="0"/>
              <a:pathLst>
                <a:path w="556" h="556">
                  <a:moveTo>
                    <a:pt x="556" y="278"/>
                  </a:moveTo>
                  <a:cubicBezTo>
                    <a:pt x="556" y="432"/>
                    <a:pt x="432" y="556"/>
                    <a:pt x="278" y="556"/>
                  </a:cubicBezTo>
                  <a:cubicBezTo>
                    <a:pt x="124" y="556"/>
                    <a:pt x="0" y="432"/>
                    <a:pt x="0" y="278"/>
                  </a:cubicBezTo>
                  <a:cubicBezTo>
                    <a:pt x="0" y="124"/>
                    <a:pt x="124" y="0"/>
                    <a:pt x="278" y="0"/>
                  </a:cubicBezTo>
                  <a:cubicBezTo>
                    <a:pt x="432" y="0"/>
                    <a:pt x="556" y="124"/>
                    <a:pt x="556" y="278"/>
                  </a:cubicBezTo>
                </a:path>
              </a:pathLst>
            </a:custGeom>
            <a:solidFill>
              <a:srgbClr val="FFC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528" name="textbox 1528"/>
          <p:cNvSpPr/>
          <p:nvPr/>
        </p:nvSpPr>
        <p:spPr>
          <a:xfrm>
            <a:off x="6591075" y="3892956"/>
            <a:ext cx="1678304" cy="1852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9575" algn="l" rtl="0" eaLnBrk="0">
              <a:lnSpc>
                <a:spcPct val="89000"/>
              </a:lnSpc>
            </a:pP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咨询类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39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项目的盈亏分析；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1040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项目工时结算；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1040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过程文档归档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  <a:tabLst>
                <a:tab pos="137795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计算员工产出；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30" name="picture 15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603775" y="5550511"/>
            <a:ext cx="126223" cy="115616"/>
          </a:xfrm>
          <a:prstGeom prst="rect">
            <a:avLst/>
          </a:prstGeom>
        </p:spPr>
      </p:pic>
      <p:pic>
        <p:nvPicPr>
          <p:cNvPr id="1532" name="picture 15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603775" y="5230166"/>
            <a:ext cx="126223" cy="115616"/>
          </a:xfrm>
          <a:prstGeom prst="rect">
            <a:avLst/>
          </a:prstGeom>
        </p:spPr>
      </p:pic>
      <p:pic>
        <p:nvPicPr>
          <p:cNvPr id="1534" name="picture 15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603775" y="4910126"/>
            <a:ext cx="126223" cy="115616"/>
          </a:xfrm>
          <a:prstGeom prst="rect">
            <a:avLst/>
          </a:prstGeom>
        </p:spPr>
      </p:pic>
      <p:pic>
        <p:nvPicPr>
          <p:cNvPr id="1536" name="picture 15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603775" y="4589833"/>
            <a:ext cx="126223" cy="115616"/>
          </a:xfrm>
          <a:prstGeom prst="rect">
            <a:avLst/>
          </a:prstGeom>
        </p:spPr>
      </p:pic>
      <p:pic>
        <p:nvPicPr>
          <p:cNvPr id="1538" name="picture 15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1540" name="textbox 1540"/>
          <p:cNvSpPr/>
          <p:nvPr/>
        </p:nvSpPr>
        <p:spPr>
          <a:xfrm>
            <a:off x="610925" y="479330"/>
            <a:ext cx="2459989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不同行业管理目标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42" name="picture 15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1544" name="textbox 1544"/>
          <p:cNvSpPr/>
          <p:nvPr/>
        </p:nvSpPr>
        <p:spPr>
          <a:xfrm>
            <a:off x="9549181" y="3892956"/>
            <a:ext cx="1238250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文化传媒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46" name="picture 15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1548" name="path 1548"/>
          <p:cNvSpPr/>
          <p:nvPr/>
        </p:nvSpPr>
        <p:spPr>
          <a:xfrm>
            <a:off x="5827775" y="2474976"/>
            <a:ext cx="536448" cy="399288"/>
          </a:xfrm>
          <a:custGeom>
            <a:avLst/>
            <a:gdLst/>
            <a:ahLst/>
            <a:cxnLst/>
            <a:rect l="0" t="0" r="0" b="0"/>
            <a:pathLst>
              <a:path w="844" h="628">
                <a:moveTo>
                  <a:pt x="0" y="157"/>
                </a:moveTo>
                <a:lnTo>
                  <a:pt x="437" y="157"/>
                </a:lnTo>
                <a:lnTo>
                  <a:pt x="437" y="0"/>
                </a:lnTo>
                <a:lnTo>
                  <a:pt x="844" y="314"/>
                </a:lnTo>
                <a:lnTo>
                  <a:pt x="437" y="628"/>
                </a:lnTo>
                <a:lnTo>
                  <a:pt x="437" y="471"/>
                </a:lnTo>
                <a:lnTo>
                  <a:pt x="0" y="471"/>
                </a:lnTo>
                <a:lnTo>
                  <a:pt x="0" y="157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50" name="path 1550"/>
          <p:cNvSpPr/>
          <p:nvPr/>
        </p:nvSpPr>
        <p:spPr>
          <a:xfrm>
            <a:off x="3118104" y="2474976"/>
            <a:ext cx="536448" cy="399288"/>
          </a:xfrm>
          <a:custGeom>
            <a:avLst/>
            <a:gdLst/>
            <a:ahLst/>
            <a:cxnLst/>
            <a:rect l="0" t="0" r="0" b="0"/>
            <a:pathLst>
              <a:path w="844" h="628">
                <a:moveTo>
                  <a:pt x="0" y="157"/>
                </a:moveTo>
                <a:lnTo>
                  <a:pt x="437" y="157"/>
                </a:lnTo>
                <a:lnTo>
                  <a:pt x="437" y="0"/>
                </a:lnTo>
                <a:lnTo>
                  <a:pt x="844" y="314"/>
                </a:lnTo>
                <a:lnTo>
                  <a:pt x="437" y="628"/>
                </a:lnTo>
                <a:lnTo>
                  <a:pt x="437" y="471"/>
                </a:lnTo>
                <a:lnTo>
                  <a:pt x="0" y="471"/>
                </a:lnTo>
                <a:lnTo>
                  <a:pt x="0" y="157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52" name="path 1552"/>
          <p:cNvSpPr/>
          <p:nvPr/>
        </p:nvSpPr>
        <p:spPr>
          <a:xfrm>
            <a:off x="11344656" y="2663951"/>
            <a:ext cx="259079" cy="259080"/>
          </a:xfrm>
          <a:custGeom>
            <a:avLst/>
            <a:gdLst/>
            <a:ahLst/>
            <a:cxnLst/>
            <a:rect l="0" t="0" r="0" b="0"/>
            <a:pathLst>
              <a:path w="407" h="408">
                <a:moveTo>
                  <a:pt x="407" y="204"/>
                </a:moveTo>
                <a:cubicBezTo>
                  <a:pt x="407" y="316"/>
                  <a:pt x="316" y="408"/>
                  <a:pt x="204" y="408"/>
                </a:cubicBezTo>
                <a:cubicBezTo>
                  <a:pt x="91" y="408"/>
                  <a:pt x="0" y="316"/>
                  <a:pt x="0" y="204"/>
                </a:cubicBezTo>
                <a:cubicBezTo>
                  <a:pt x="0" y="91"/>
                  <a:pt x="91" y="0"/>
                  <a:pt x="204" y="0"/>
                </a:cubicBezTo>
                <a:cubicBezTo>
                  <a:pt x="316" y="0"/>
                  <a:pt x="407" y="91"/>
                  <a:pt x="407" y="204"/>
                </a:cubicBezTo>
              </a:path>
            </a:pathLst>
          </a:custGeom>
          <a:solidFill>
            <a:srgbClr val="FFC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54" name="path 1554"/>
          <p:cNvSpPr/>
          <p:nvPr/>
        </p:nvSpPr>
        <p:spPr>
          <a:xfrm>
            <a:off x="539496" y="2706624"/>
            <a:ext cx="204215" cy="207263"/>
          </a:xfrm>
          <a:custGeom>
            <a:avLst/>
            <a:gdLst/>
            <a:ahLst/>
            <a:cxnLst/>
            <a:rect l="0" t="0" r="0" b="0"/>
            <a:pathLst>
              <a:path w="321" h="326">
                <a:moveTo>
                  <a:pt x="0" y="163"/>
                </a:moveTo>
                <a:cubicBezTo>
                  <a:pt x="0" y="72"/>
                  <a:pt x="71" y="0"/>
                  <a:pt x="160" y="0"/>
                </a:cubicBezTo>
                <a:cubicBezTo>
                  <a:pt x="249" y="0"/>
                  <a:pt x="321" y="72"/>
                  <a:pt x="321" y="163"/>
                </a:cubicBezTo>
                <a:cubicBezTo>
                  <a:pt x="321" y="253"/>
                  <a:pt x="249" y="326"/>
                  <a:pt x="160" y="326"/>
                </a:cubicBezTo>
                <a:cubicBezTo>
                  <a:pt x="71" y="326"/>
                  <a:pt x="0" y="253"/>
                  <a:pt x="0" y="163"/>
                </a:cubicBezTo>
              </a:path>
            </a:pathLst>
          </a:custGeom>
          <a:solidFill>
            <a:srgbClr val="FF9FA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56" name="path 1556"/>
          <p:cNvSpPr/>
          <p:nvPr/>
        </p:nvSpPr>
        <p:spPr>
          <a:xfrm>
            <a:off x="11234927" y="2356104"/>
            <a:ext cx="173736" cy="170687"/>
          </a:xfrm>
          <a:custGeom>
            <a:avLst/>
            <a:gdLst/>
            <a:ahLst/>
            <a:cxnLst/>
            <a:rect l="0" t="0" r="0" b="0"/>
            <a:pathLst>
              <a:path w="273" h="268">
                <a:moveTo>
                  <a:pt x="273" y="134"/>
                </a:moveTo>
                <a:cubicBezTo>
                  <a:pt x="273" y="208"/>
                  <a:pt x="212" y="268"/>
                  <a:pt x="136" y="268"/>
                </a:cubicBezTo>
                <a:cubicBezTo>
                  <a:pt x="61" y="268"/>
                  <a:pt x="0" y="208"/>
                  <a:pt x="0" y="134"/>
                </a:cubicBezTo>
                <a:cubicBezTo>
                  <a:pt x="0" y="60"/>
                  <a:pt x="61" y="0"/>
                  <a:pt x="136" y="0"/>
                </a:cubicBezTo>
                <a:cubicBezTo>
                  <a:pt x="212" y="0"/>
                  <a:pt x="273" y="60"/>
                  <a:pt x="273" y="134"/>
                </a:cubicBezTo>
              </a:path>
            </a:pathLst>
          </a:custGeom>
          <a:solidFill>
            <a:srgbClr val="FFC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58" name="path 1558"/>
          <p:cNvSpPr/>
          <p:nvPr/>
        </p:nvSpPr>
        <p:spPr>
          <a:xfrm>
            <a:off x="5721095" y="3236976"/>
            <a:ext cx="137160" cy="140208"/>
          </a:xfrm>
          <a:custGeom>
            <a:avLst/>
            <a:gdLst/>
            <a:ahLst/>
            <a:cxnLst/>
            <a:rect l="0" t="0" r="0" b="0"/>
            <a:pathLst>
              <a:path w="216" h="220">
                <a:moveTo>
                  <a:pt x="0" y="110"/>
                </a:moveTo>
                <a:cubicBezTo>
                  <a:pt x="0" y="49"/>
                  <a:pt x="48" y="0"/>
                  <a:pt x="107" y="0"/>
                </a:cubicBezTo>
                <a:cubicBezTo>
                  <a:pt x="167" y="0"/>
                  <a:pt x="216" y="49"/>
                  <a:pt x="216" y="110"/>
                </a:cubicBezTo>
                <a:cubicBezTo>
                  <a:pt x="216" y="171"/>
                  <a:pt x="167" y="220"/>
                  <a:pt x="107" y="220"/>
                </a:cubicBezTo>
                <a:cubicBezTo>
                  <a:pt x="48" y="220"/>
                  <a:pt x="0" y="171"/>
                  <a:pt x="0" y="110"/>
                </a:cubicBezTo>
              </a:path>
            </a:pathLst>
          </a:custGeom>
          <a:solidFill>
            <a:srgbClr val="FF9FA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0" name="table 1560"/>
          <p:cNvGraphicFramePr>
            <a:graphicFrameLocks noGrp="1"/>
          </p:cNvGraphicFramePr>
          <p:nvPr/>
        </p:nvGraphicFramePr>
        <p:xfrm>
          <a:off x="615695" y="4221480"/>
          <a:ext cx="6214745" cy="2206625"/>
        </p:xfrm>
        <a:graphic>
          <a:graphicData uri="http://schemas.openxmlformats.org/drawingml/2006/table">
            <a:tbl>
              <a:tblPr/>
              <a:tblGrid>
                <a:gridCol w="6214745"/>
              </a:tblGrid>
              <a:tr h="2200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6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方案概述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720"/>
                        </a:spcBef>
                      </a:pPr>
                      <a:r>
                        <a:rPr sz="13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支持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CRM</a:t>
                      </a:r>
                      <a:r>
                        <a:rPr sz="13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商机立项，项目财务一体化。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0490" indent="-12700" algn="l" rtl="0" eaLnBrk="0">
                        <a:lnSpc>
                          <a:spcPct val="137000"/>
                        </a:lnSpc>
                        <a:spcBef>
                          <a:spcPts val="255"/>
                        </a:spcBef>
                      </a:pPr>
                      <a:r>
                        <a:rPr sz="13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实时归集成本：项目人工成本、项目</a:t>
                      </a: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费用报销、项目采购支持、项目材料支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3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出。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7790" algn="l" rtl="0" eaLnBrk="0">
                        <a:lnSpc>
                          <a:spcPct val="95000"/>
                        </a:lnSpc>
                        <a:spcBef>
                          <a:spcPts val="540"/>
                        </a:spcBef>
                      </a:pPr>
                      <a:r>
                        <a:rPr sz="13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实时计算项目利润：及</a:t>
                      </a: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时确认收入、实时计算当前项目利润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5885" algn="l" rtl="0" eaLnBrk="0">
                        <a:lnSpc>
                          <a:spcPct val="95000"/>
                        </a:lnSpc>
                        <a:spcBef>
                          <a:spcPts val="705"/>
                        </a:spcBef>
                      </a:pP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项目阶段管理：管理项目阶段、项目过程成果物提交</a:t>
                      </a:r>
                      <a:r>
                        <a:rPr sz="13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项目文档：项目过程文档、项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目文档归档</a:t>
                      </a:r>
                      <a:r>
                        <a:rPr sz="18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62" name="table 1562"/>
          <p:cNvGraphicFramePr>
            <a:graphicFrameLocks noGrp="1"/>
          </p:cNvGraphicFramePr>
          <p:nvPr/>
        </p:nvGraphicFramePr>
        <p:xfrm>
          <a:off x="6918959" y="4221480"/>
          <a:ext cx="5202555" cy="2206625"/>
        </p:xfrm>
        <a:graphic>
          <a:graphicData uri="http://schemas.openxmlformats.org/drawingml/2006/table">
            <a:tbl>
              <a:tblPr/>
              <a:tblGrid>
                <a:gridCol w="5202555"/>
              </a:tblGrid>
              <a:tr h="2200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0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6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方案概述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95000"/>
                        </a:lnSpc>
                        <a:spcBef>
                          <a:spcPts val="720"/>
                        </a:spcBef>
                      </a:pP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项目采购统一管理。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95000"/>
                        </a:lnSpc>
                        <a:spcBef>
                          <a:spcPts val="70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项目人工成本统计及人工成本分摊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95000"/>
                        </a:lnSpc>
                        <a:spcBef>
                          <a:spcPts val="705"/>
                        </a:spcBef>
                      </a:pP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项目阶段管理：管理项目阶段、项目过程成果物提交</a:t>
                      </a:r>
                      <a:r>
                        <a:rPr sz="13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95000"/>
                        </a:lnSpc>
                        <a:spcBef>
                          <a:spcPts val="700"/>
                        </a:spcBef>
                      </a:pPr>
                      <a:r>
                        <a:rPr sz="13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项目文档：项目过程文档、项目文档归档；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15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项目预算实施监控、预警；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64" name="picture 15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7471" y="1002792"/>
            <a:ext cx="3066287" cy="1700783"/>
          </a:xfrm>
          <a:prstGeom prst="rect">
            <a:avLst/>
          </a:prstGeom>
        </p:spPr>
      </p:pic>
      <p:graphicFrame>
        <p:nvGraphicFramePr>
          <p:cNvPr id="1566" name="table 1566"/>
          <p:cNvGraphicFramePr>
            <a:graphicFrameLocks noGrp="1"/>
          </p:cNvGraphicFramePr>
          <p:nvPr/>
        </p:nvGraphicFramePr>
        <p:xfrm>
          <a:off x="615695" y="2490216"/>
          <a:ext cx="6214745" cy="1557020"/>
        </p:xfrm>
        <a:graphic>
          <a:graphicData uri="http://schemas.openxmlformats.org/drawingml/2006/table">
            <a:tbl>
              <a:tblPr/>
              <a:tblGrid>
                <a:gridCol w="6214745"/>
              </a:tblGrid>
              <a:tr h="1550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6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企业管理目标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6520" algn="l" rtl="0" eaLnBrk="0">
                        <a:lnSpc>
                          <a:spcPct val="95000"/>
                        </a:lnSpc>
                        <a:spcBef>
                          <a:spcPts val="720"/>
                        </a:spcBef>
                      </a:pPr>
                      <a:r>
                        <a:rPr sz="13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从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CRM</a:t>
                      </a:r>
                      <a:r>
                        <a:rPr sz="13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到项目收款全流程</a:t>
                      </a:r>
                      <a:r>
                        <a:rPr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管理。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5885" algn="l" rtl="0" eaLnBrk="0">
                        <a:lnSpc>
                          <a:spcPts val="2185"/>
                        </a:lnSpc>
                      </a:pPr>
                      <a:r>
                        <a:rPr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项目成本控制、提供项目利润。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5885" algn="l" rtl="0" eaLnBrk="0">
                        <a:lnSpc>
                          <a:spcPts val="2770"/>
                        </a:lnSpc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项目过程管控、文档归档</a:t>
                      </a:r>
                      <a:r>
                        <a:rPr sz="18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68" name="table 1568"/>
          <p:cNvGraphicFramePr>
            <a:graphicFrameLocks noGrp="1"/>
          </p:cNvGraphicFramePr>
          <p:nvPr/>
        </p:nvGraphicFramePr>
        <p:xfrm>
          <a:off x="6918959" y="2490216"/>
          <a:ext cx="5202555" cy="1557020"/>
        </p:xfrm>
        <a:graphic>
          <a:graphicData uri="http://schemas.openxmlformats.org/drawingml/2006/table">
            <a:tbl>
              <a:tblPr/>
              <a:tblGrid>
                <a:gridCol w="5202555"/>
              </a:tblGrid>
              <a:tr h="1550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0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6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企业管理目标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95000"/>
                        </a:lnSpc>
                        <a:spcBef>
                          <a:spcPts val="720"/>
                        </a:spcBef>
                      </a:pPr>
                      <a:r>
                        <a:rPr sz="1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项目预算管控、成本控制；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95000"/>
                        </a:lnSpc>
                        <a:spcBef>
                          <a:spcPts val="705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项目过程管控、文档归档；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95000"/>
                        </a:lnSpc>
                        <a:spcBef>
                          <a:spcPts val="705"/>
                        </a:spcBef>
                      </a:pP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项目人工成本控制；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155" algn="l" rtl="0" eaLnBrk="0">
                        <a:lnSpc>
                          <a:spcPct val="95000"/>
                        </a:lnSpc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项目采购合同统一管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控，业财一体化；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70" name="picture 15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24471" y="1374647"/>
            <a:ext cx="5367528" cy="737616"/>
          </a:xfrm>
          <a:prstGeom prst="rect">
            <a:avLst/>
          </a:prstGeom>
        </p:spPr>
      </p:pic>
      <p:pic>
        <p:nvPicPr>
          <p:cNvPr id="1572" name="picture 15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pic>
        <p:nvPicPr>
          <p:cNvPr id="1574" name="picture 15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1576" name="textbox 1576"/>
          <p:cNvSpPr/>
          <p:nvPr/>
        </p:nvSpPr>
        <p:spPr>
          <a:xfrm>
            <a:off x="610925" y="479330"/>
            <a:ext cx="1240789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客户案例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78" name="picture 15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-3. 品牌Slogan_反白透明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8200" y="608965"/>
            <a:ext cx="7797800" cy="2004060"/>
          </a:xfrm>
          <a:prstGeom prst="rect">
            <a:avLst/>
          </a:prstGeom>
        </p:spPr>
      </p:pic>
      <p:pic>
        <p:nvPicPr>
          <p:cNvPr id="2" name="图片 1" descr="12-商务联系企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570" y="3155950"/>
            <a:ext cx="2634615" cy="26193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59100" y="625094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b="1">
                <a:solidFill>
                  <a:schemeClr val="bg1"/>
                </a:solidFill>
              </a:rPr>
              <a:t>微信扫码</a:t>
            </a:r>
            <a:r>
              <a:rPr lang="en-US" altLang="zh-CN" b="1">
                <a:solidFill>
                  <a:schemeClr val="bg1"/>
                </a:solidFill>
              </a:rPr>
              <a:t>  </a:t>
            </a:r>
            <a:r>
              <a:rPr lang="zh-CN" altLang="en-US" b="1">
                <a:solidFill>
                  <a:schemeClr val="bg1"/>
                </a:solidFill>
              </a:rPr>
              <a:t>商务联系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8"/>
          <p:cNvSpPr/>
          <p:nvPr/>
        </p:nvSpPr>
        <p:spPr>
          <a:xfrm>
            <a:off x="7185782" y="2385123"/>
            <a:ext cx="3524884" cy="29768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企业精细化管理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305" algn="l" rtl="0" eaLnBrk="0">
              <a:lnSpc>
                <a:spcPct val="93000"/>
              </a:lnSpc>
              <a:spcBef>
                <a:spcPts val="285"/>
              </a:spcBef>
            </a:pPr>
            <a:r>
              <a:rPr sz="19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降低成本，提高利润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algn="l" rtl="0" eaLnBrk="0">
              <a:lnSpc>
                <a:spcPct val="89000"/>
              </a:lnSpc>
              <a:spcBef>
                <a:spcPts val="1215"/>
              </a:spcBef>
              <a:tabLst>
                <a:tab pos="172085" algn="l"/>
              </a:tabLst>
            </a:pPr>
            <a:r>
              <a:rPr sz="16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6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kern="0" spc="-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企业管控从部门、人精细化到项目；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algn="l" rtl="0" eaLnBrk="0">
              <a:lnSpc>
                <a:spcPct val="89000"/>
              </a:lnSpc>
              <a:spcBef>
                <a:spcPts val="790"/>
              </a:spcBef>
              <a:tabLst>
                <a:tab pos="171450" algn="l"/>
              </a:tabLst>
            </a:pPr>
            <a:r>
              <a:rPr sz="16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6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kern="0" spc="-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降低项目成本、提高项目利润；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93000"/>
              </a:lnSpc>
              <a:spcBef>
                <a:spcPts val="575"/>
              </a:spcBef>
            </a:pPr>
            <a:r>
              <a:rPr sz="1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数据分析可视化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035" algn="l" rtl="0" eaLnBrk="0">
              <a:lnSpc>
                <a:spcPct val="89000"/>
              </a:lnSpc>
              <a:spcBef>
                <a:spcPts val="480"/>
              </a:spcBef>
              <a:tabLst>
                <a:tab pos="172085" algn="l"/>
              </a:tabLst>
            </a:pPr>
            <a:r>
              <a:rPr sz="16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6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kern="0" spc="-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按角色分析可视化；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035" algn="l" rtl="0" eaLnBrk="0">
              <a:lnSpc>
                <a:spcPct val="89000"/>
              </a:lnSpc>
              <a:spcBef>
                <a:spcPts val="5"/>
              </a:spcBef>
              <a:tabLst>
                <a:tab pos="171450" algn="l"/>
              </a:tabLst>
            </a:pPr>
            <a:r>
              <a:rPr sz="16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6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kern="0" spc="-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按项目按职责可视化；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211921" y="5138494"/>
            <a:ext cx="145809" cy="133557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211942" y="4820884"/>
            <a:ext cx="146027" cy="133756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211921" y="3450791"/>
            <a:ext cx="145809" cy="133557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211942" y="3133181"/>
            <a:ext cx="146027" cy="13375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4126991" y="2346959"/>
            <a:ext cx="2919984" cy="2919984"/>
            <a:chOff x="0" y="0"/>
            <a:chExt cx="2919984" cy="2919984"/>
          </a:xfrm>
        </p:grpSpPr>
        <p:sp>
          <p:nvSpPr>
            <p:cNvPr id="58" name="path 58"/>
            <p:cNvSpPr/>
            <p:nvPr/>
          </p:nvSpPr>
          <p:spPr>
            <a:xfrm>
              <a:off x="0" y="0"/>
              <a:ext cx="1459991" cy="1459992"/>
            </a:xfrm>
            <a:custGeom>
              <a:avLst/>
              <a:gdLst/>
              <a:ahLst/>
              <a:cxnLst/>
              <a:rect l="0" t="0" r="0" b="0"/>
              <a:pathLst>
                <a:path w="2299" h="2299">
                  <a:moveTo>
                    <a:pt x="1149" y="0"/>
                  </a:moveTo>
                  <a:cubicBezTo>
                    <a:pt x="1784" y="0"/>
                    <a:pt x="2299" y="514"/>
                    <a:pt x="2299" y="1149"/>
                  </a:cubicBezTo>
                  <a:cubicBezTo>
                    <a:pt x="1704" y="1149"/>
                    <a:pt x="1214" y="1602"/>
                    <a:pt x="1155" y="2181"/>
                  </a:cubicBezTo>
                  <a:lnTo>
                    <a:pt x="1149" y="2299"/>
                  </a:lnTo>
                  <a:lnTo>
                    <a:pt x="1149" y="2299"/>
                  </a:lnTo>
                  <a:lnTo>
                    <a:pt x="1149" y="2299"/>
                  </a:lnTo>
                  <a:lnTo>
                    <a:pt x="1032" y="2293"/>
                  </a:lnTo>
                  <a:cubicBezTo>
                    <a:pt x="452" y="2234"/>
                    <a:pt x="0" y="1744"/>
                    <a:pt x="0" y="1149"/>
                  </a:cubicBezTo>
                  <a:cubicBezTo>
                    <a:pt x="0" y="514"/>
                    <a:pt x="514" y="0"/>
                    <a:pt x="1149" y="0"/>
                  </a:cubicBezTo>
                </a:path>
              </a:pathLst>
            </a:custGeom>
            <a:solidFill>
              <a:srgbClr val="E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" name="path 60"/>
            <p:cNvSpPr/>
            <p:nvPr/>
          </p:nvSpPr>
          <p:spPr>
            <a:xfrm>
              <a:off x="0" y="0"/>
              <a:ext cx="2919984" cy="2919984"/>
            </a:xfrm>
            <a:custGeom>
              <a:avLst/>
              <a:gdLst/>
              <a:ahLst/>
              <a:cxnLst/>
              <a:rect l="0" t="0" r="0" b="0"/>
              <a:pathLst>
                <a:path w="4598" h="4598">
                  <a:moveTo>
                    <a:pt x="3448" y="0"/>
                  </a:moveTo>
                  <a:cubicBezTo>
                    <a:pt x="4083" y="0"/>
                    <a:pt x="4598" y="514"/>
                    <a:pt x="4598" y="1149"/>
                  </a:cubicBezTo>
                  <a:cubicBezTo>
                    <a:pt x="4598" y="1744"/>
                    <a:pt x="4146" y="2234"/>
                    <a:pt x="3566" y="2293"/>
                  </a:cubicBezTo>
                  <a:lnTo>
                    <a:pt x="3448" y="2299"/>
                  </a:lnTo>
                  <a:lnTo>
                    <a:pt x="3448" y="2299"/>
                  </a:lnTo>
                  <a:lnTo>
                    <a:pt x="3448" y="2299"/>
                  </a:lnTo>
                  <a:lnTo>
                    <a:pt x="3442" y="2181"/>
                  </a:lnTo>
                  <a:cubicBezTo>
                    <a:pt x="3384" y="1602"/>
                    <a:pt x="2894" y="1149"/>
                    <a:pt x="2299" y="1149"/>
                  </a:cubicBezTo>
                  <a:cubicBezTo>
                    <a:pt x="2299" y="514"/>
                    <a:pt x="2813" y="0"/>
                    <a:pt x="3448" y="0"/>
                  </a:cubicBezTo>
                </a:path>
                <a:path w="4598" h="4598">
                  <a:moveTo>
                    <a:pt x="1149" y="2299"/>
                  </a:moveTo>
                  <a:lnTo>
                    <a:pt x="1149" y="2299"/>
                  </a:lnTo>
                  <a:cubicBezTo>
                    <a:pt x="1149" y="2894"/>
                    <a:pt x="1602" y="3384"/>
                    <a:pt x="2181" y="3442"/>
                  </a:cubicBezTo>
                  <a:lnTo>
                    <a:pt x="2299" y="3448"/>
                  </a:lnTo>
                  <a:lnTo>
                    <a:pt x="2293" y="3566"/>
                  </a:lnTo>
                  <a:cubicBezTo>
                    <a:pt x="2234" y="4146"/>
                    <a:pt x="1744" y="4598"/>
                    <a:pt x="1149" y="4598"/>
                  </a:cubicBezTo>
                  <a:cubicBezTo>
                    <a:pt x="514" y="4598"/>
                    <a:pt x="0" y="4083"/>
                    <a:pt x="0" y="3448"/>
                  </a:cubicBezTo>
                  <a:cubicBezTo>
                    <a:pt x="0" y="2853"/>
                    <a:pt x="452" y="2364"/>
                    <a:pt x="1032" y="2305"/>
                  </a:cubicBezTo>
                  <a:lnTo>
                    <a:pt x="1149" y="2299"/>
                  </a:lnTo>
                  <a:close/>
                </a:path>
              </a:pathLst>
            </a:custGeom>
            <a:solidFill>
              <a:srgbClr val="EF82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" name="path 62"/>
            <p:cNvSpPr/>
            <p:nvPr/>
          </p:nvSpPr>
          <p:spPr>
            <a:xfrm>
              <a:off x="1459991" y="1459992"/>
              <a:ext cx="1459992" cy="1459991"/>
            </a:xfrm>
            <a:custGeom>
              <a:avLst/>
              <a:gdLst/>
              <a:ahLst/>
              <a:cxnLst/>
              <a:rect l="0" t="0" r="0" b="0"/>
              <a:pathLst>
                <a:path w="2299" h="2299">
                  <a:moveTo>
                    <a:pt x="1149" y="0"/>
                  </a:moveTo>
                  <a:lnTo>
                    <a:pt x="1267" y="6"/>
                  </a:lnTo>
                  <a:cubicBezTo>
                    <a:pt x="1846" y="64"/>
                    <a:pt x="2299" y="554"/>
                    <a:pt x="2299" y="1149"/>
                  </a:cubicBezTo>
                  <a:cubicBezTo>
                    <a:pt x="2299" y="1784"/>
                    <a:pt x="1784" y="2299"/>
                    <a:pt x="1149" y="2299"/>
                  </a:cubicBezTo>
                  <a:cubicBezTo>
                    <a:pt x="554" y="2299"/>
                    <a:pt x="64" y="1846"/>
                    <a:pt x="6" y="1267"/>
                  </a:cubicBezTo>
                  <a:lnTo>
                    <a:pt x="0" y="1149"/>
                  </a:lnTo>
                  <a:lnTo>
                    <a:pt x="117" y="1143"/>
                  </a:lnTo>
                  <a:cubicBezTo>
                    <a:pt x="697" y="1084"/>
                    <a:pt x="1149" y="595"/>
                    <a:pt x="1149" y="0"/>
                  </a:cubicBezTo>
                  <a:lnTo>
                    <a:pt x="1149" y="0"/>
                  </a:lnTo>
                  <a:close/>
                </a:path>
              </a:pathLst>
            </a:custGeom>
            <a:solidFill>
              <a:srgbClr val="E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" name="path 64"/>
            <p:cNvSpPr/>
            <p:nvPr/>
          </p:nvSpPr>
          <p:spPr>
            <a:xfrm>
              <a:off x="469391" y="268224"/>
              <a:ext cx="1901952" cy="2438399"/>
            </a:xfrm>
            <a:custGeom>
              <a:avLst/>
              <a:gdLst/>
              <a:ahLst/>
              <a:cxnLst/>
              <a:rect l="0" t="0" r="0" b="0"/>
              <a:pathLst>
                <a:path w="2995" h="3839">
                  <a:moveTo>
                    <a:pt x="492" y="89"/>
                  </a:moveTo>
                  <a:lnTo>
                    <a:pt x="94" y="296"/>
                  </a:lnTo>
                  <a:lnTo>
                    <a:pt x="271" y="296"/>
                  </a:lnTo>
                  <a:lnTo>
                    <a:pt x="271" y="310"/>
                  </a:lnTo>
                  <a:lnTo>
                    <a:pt x="273" y="310"/>
                  </a:lnTo>
                  <a:lnTo>
                    <a:pt x="273" y="485"/>
                  </a:lnTo>
                  <a:lnTo>
                    <a:pt x="492" y="89"/>
                  </a:lnTo>
                  <a:close/>
                  <a:moveTo>
                    <a:pt x="580" y="0"/>
                  </a:moveTo>
                  <a:lnTo>
                    <a:pt x="536" y="85"/>
                  </a:lnTo>
                  <a:lnTo>
                    <a:pt x="537" y="85"/>
                  </a:lnTo>
                  <a:lnTo>
                    <a:pt x="532" y="94"/>
                  </a:lnTo>
                  <a:lnTo>
                    <a:pt x="521" y="116"/>
                  </a:lnTo>
                  <a:lnTo>
                    <a:pt x="520" y="115"/>
                  </a:lnTo>
                  <a:lnTo>
                    <a:pt x="268" y="571"/>
                  </a:lnTo>
                  <a:lnTo>
                    <a:pt x="237" y="553"/>
                  </a:lnTo>
                  <a:lnTo>
                    <a:pt x="235" y="553"/>
                  </a:lnTo>
                  <a:lnTo>
                    <a:pt x="235" y="334"/>
                  </a:lnTo>
                  <a:lnTo>
                    <a:pt x="21" y="334"/>
                  </a:lnTo>
                  <a:lnTo>
                    <a:pt x="17" y="336"/>
                  </a:lnTo>
                  <a:lnTo>
                    <a:pt x="0" y="302"/>
                  </a:lnTo>
                  <a:lnTo>
                    <a:pt x="488" y="48"/>
                  </a:lnTo>
                  <a:lnTo>
                    <a:pt x="488" y="48"/>
                  </a:lnTo>
                  <a:lnTo>
                    <a:pt x="580" y="0"/>
                  </a:lnTo>
                  <a:close/>
                </a:path>
                <a:path w="2995" h="3839">
                  <a:moveTo>
                    <a:pt x="2635" y="3779"/>
                  </a:moveTo>
                  <a:lnTo>
                    <a:pt x="2780" y="3779"/>
                  </a:lnTo>
                  <a:lnTo>
                    <a:pt x="2780" y="3812"/>
                  </a:lnTo>
                  <a:lnTo>
                    <a:pt x="2751" y="3812"/>
                  </a:lnTo>
                  <a:lnTo>
                    <a:pt x="2744" y="3839"/>
                  </a:lnTo>
                  <a:lnTo>
                    <a:pt x="2669" y="3839"/>
                  </a:lnTo>
                  <a:lnTo>
                    <a:pt x="2662" y="3812"/>
                  </a:lnTo>
                  <a:lnTo>
                    <a:pt x="2635" y="3812"/>
                  </a:lnTo>
                  <a:lnTo>
                    <a:pt x="2635" y="3779"/>
                  </a:lnTo>
                  <a:close/>
                  <a:moveTo>
                    <a:pt x="2715" y="3305"/>
                  </a:moveTo>
                  <a:cubicBezTo>
                    <a:pt x="2645" y="3303"/>
                    <a:pt x="2583" y="3364"/>
                    <a:pt x="2569" y="3451"/>
                  </a:cubicBezTo>
                  <a:cubicBezTo>
                    <a:pt x="2559" y="3515"/>
                    <a:pt x="2576" y="3580"/>
                    <a:pt x="2613" y="3622"/>
                  </a:cubicBezTo>
                  <a:lnTo>
                    <a:pt x="2628" y="3637"/>
                  </a:lnTo>
                  <a:lnTo>
                    <a:pt x="2629" y="3637"/>
                  </a:lnTo>
                  <a:lnTo>
                    <a:pt x="2629" y="3638"/>
                  </a:lnTo>
                  <a:lnTo>
                    <a:pt x="2631" y="3639"/>
                  </a:lnTo>
                  <a:lnTo>
                    <a:pt x="2630" y="3641"/>
                  </a:lnTo>
                  <a:lnTo>
                    <a:pt x="2657" y="3734"/>
                  </a:lnTo>
                  <a:lnTo>
                    <a:pt x="2761" y="3734"/>
                  </a:lnTo>
                  <a:lnTo>
                    <a:pt x="2788" y="3645"/>
                  </a:lnTo>
                  <a:lnTo>
                    <a:pt x="2787" y="3644"/>
                  </a:lnTo>
                  <a:lnTo>
                    <a:pt x="2788" y="3643"/>
                  </a:lnTo>
                  <a:lnTo>
                    <a:pt x="2789" y="3642"/>
                  </a:lnTo>
                  <a:lnTo>
                    <a:pt x="2789" y="3642"/>
                  </a:lnTo>
                  <a:lnTo>
                    <a:pt x="2805" y="3627"/>
                  </a:lnTo>
                  <a:cubicBezTo>
                    <a:pt x="2844" y="3586"/>
                    <a:pt x="2864" y="3521"/>
                    <a:pt x="2855" y="3457"/>
                  </a:cubicBezTo>
                  <a:cubicBezTo>
                    <a:pt x="2843" y="3370"/>
                    <a:pt x="2785" y="3307"/>
                    <a:pt x="2715" y="3305"/>
                  </a:cubicBezTo>
                  <a:moveTo>
                    <a:pt x="2716" y="3273"/>
                  </a:moveTo>
                  <a:cubicBezTo>
                    <a:pt x="2800" y="3275"/>
                    <a:pt x="2871" y="3349"/>
                    <a:pt x="2886" y="3450"/>
                  </a:cubicBezTo>
                  <a:cubicBezTo>
                    <a:pt x="2898" y="3527"/>
                    <a:pt x="2873" y="3605"/>
                    <a:pt x="2824" y="3654"/>
                  </a:cubicBezTo>
                  <a:lnTo>
                    <a:pt x="2812" y="3664"/>
                  </a:lnTo>
                  <a:lnTo>
                    <a:pt x="2783" y="3763"/>
                  </a:lnTo>
                  <a:lnTo>
                    <a:pt x="2780" y="3762"/>
                  </a:lnTo>
                  <a:lnTo>
                    <a:pt x="2780" y="3762"/>
                  </a:lnTo>
                  <a:lnTo>
                    <a:pt x="2634" y="3762"/>
                  </a:lnTo>
                  <a:lnTo>
                    <a:pt x="2627" y="3734"/>
                  </a:lnTo>
                  <a:lnTo>
                    <a:pt x="2627" y="3734"/>
                  </a:lnTo>
                  <a:lnTo>
                    <a:pt x="2605" y="3659"/>
                  </a:lnTo>
                  <a:lnTo>
                    <a:pt x="2594" y="3648"/>
                  </a:lnTo>
                  <a:cubicBezTo>
                    <a:pt x="2546" y="3597"/>
                    <a:pt x="2525" y="3519"/>
                    <a:pt x="2538" y="3443"/>
                  </a:cubicBezTo>
                  <a:cubicBezTo>
                    <a:pt x="2556" y="3342"/>
                    <a:pt x="2630" y="3271"/>
                    <a:pt x="2716" y="3273"/>
                  </a:cubicBezTo>
                </a:path>
                <a:path w="2995" h="3839">
                  <a:moveTo>
                    <a:pt x="2695" y="94"/>
                  </a:moveTo>
                  <a:lnTo>
                    <a:pt x="2728" y="94"/>
                  </a:lnTo>
                  <a:lnTo>
                    <a:pt x="2728" y="268"/>
                  </a:lnTo>
                  <a:lnTo>
                    <a:pt x="2846" y="268"/>
                  </a:lnTo>
                  <a:lnTo>
                    <a:pt x="2846" y="302"/>
                  </a:lnTo>
                  <a:lnTo>
                    <a:pt x="2728" y="302"/>
                  </a:lnTo>
                  <a:lnTo>
                    <a:pt x="2728" y="302"/>
                  </a:lnTo>
                  <a:lnTo>
                    <a:pt x="2695" y="302"/>
                  </a:lnTo>
                  <a:lnTo>
                    <a:pt x="2695" y="302"/>
                  </a:lnTo>
                  <a:lnTo>
                    <a:pt x="2695" y="268"/>
                  </a:lnTo>
                  <a:lnTo>
                    <a:pt x="2695" y="94"/>
                  </a:lnTo>
                  <a:close/>
                  <a:moveTo>
                    <a:pt x="2712" y="38"/>
                  </a:moveTo>
                  <a:cubicBezTo>
                    <a:pt x="2577" y="38"/>
                    <a:pt x="2467" y="149"/>
                    <a:pt x="2467" y="285"/>
                  </a:cubicBezTo>
                  <a:cubicBezTo>
                    <a:pt x="2467" y="421"/>
                    <a:pt x="2577" y="532"/>
                    <a:pt x="2712" y="532"/>
                  </a:cubicBezTo>
                  <a:cubicBezTo>
                    <a:pt x="2847" y="532"/>
                    <a:pt x="2956" y="421"/>
                    <a:pt x="2956" y="285"/>
                  </a:cubicBezTo>
                  <a:cubicBezTo>
                    <a:pt x="2956" y="149"/>
                    <a:pt x="2847" y="38"/>
                    <a:pt x="2712" y="38"/>
                  </a:cubicBezTo>
                  <a:moveTo>
                    <a:pt x="2712" y="0"/>
                  </a:moveTo>
                  <a:cubicBezTo>
                    <a:pt x="2868" y="0"/>
                    <a:pt x="2995" y="127"/>
                    <a:pt x="2995" y="285"/>
                  </a:cubicBezTo>
                  <a:cubicBezTo>
                    <a:pt x="2995" y="443"/>
                    <a:pt x="2868" y="571"/>
                    <a:pt x="2712" y="571"/>
                  </a:cubicBezTo>
                  <a:cubicBezTo>
                    <a:pt x="2555" y="571"/>
                    <a:pt x="2428" y="443"/>
                    <a:pt x="2428" y="285"/>
                  </a:cubicBezTo>
                  <a:cubicBezTo>
                    <a:pt x="2428" y="127"/>
                    <a:pt x="2555" y="0"/>
                    <a:pt x="2712" y="0"/>
                  </a:cubicBezTo>
                </a:path>
                <a:path w="2995" h="3839">
                  <a:moveTo>
                    <a:pt x="408" y="3371"/>
                  </a:moveTo>
                  <a:lnTo>
                    <a:pt x="91" y="3688"/>
                  </a:lnTo>
                  <a:lnTo>
                    <a:pt x="156" y="3752"/>
                  </a:lnTo>
                  <a:lnTo>
                    <a:pt x="473" y="3436"/>
                  </a:lnTo>
                  <a:lnTo>
                    <a:pt x="408" y="3371"/>
                  </a:lnTo>
                  <a:close/>
                  <a:moveTo>
                    <a:pt x="418" y="3327"/>
                  </a:moveTo>
                  <a:lnTo>
                    <a:pt x="517" y="3426"/>
                  </a:lnTo>
                  <a:lnTo>
                    <a:pt x="145" y="3798"/>
                  </a:lnTo>
                  <a:lnTo>
                    <a:pt x="107" y="3761"/>
                  </a:lnTo>
                  <a:lnTo>
                    <a:pt x="107" y="3761"/>
                  </a:lnTo>
                  <a:lnTo>
                    <a:pt x="145" y="3798"/>
                  </a:lnTo>
                  <a:lnTo>
                    <a:pt x="4" y="3839"/>
                  </a:lnTo>
                  <a:lnTo>
                    <a:pt x="46" y="3699"/>
                  </a:lnTo>
                  <a:lnTo>
                    <a:pt x="70" y="3724"/>
                  </a:lnTo>
                  <a:lnTo>
                    <a:pt x="70" y="3724"/>
                  </a:lnTo>
                  <a:lnTo>
                    <a:pt x="46" y="3699"/>
                  </a:lnTo>
                  <a:lnTo>
                    <a:pt x="418" y="3327"/>
                  </a:lnTo>
                  <a:close/>
                  <a:moveTo>
                    <a:pt x="486" y="3273"/>
                  </a:moveTo>
                  <a:cubicBezTo>
                    <a:pt x="495" y="3272"/>
                    <a:pt x="504" y="3275"/>
                    <a:pt x="510" y="3282"/>
                  </a:cubicBezTo>
                  <a:lnTo>
                    <a:pt x="562" y="3334"/>
                  </a:lnTo>
                  <a:cubicBezTo>
                    <a:pt x="575" y="3347"/>
                    <a:pt x="573" y="3369"/>
                    <a:pt x="558" y="3384"/>
                  </a:cubicBezTo>
                  <a:cubicBezTo>
                    <a:pt x="549" y="3394"/>
                    <a:pt x="540" y="3403"/>
                    <a:pt x="531" y="3412"/>
                  </a:cubicBezTo>
                  <a:lnTo>
                    <a:pt x="432" y="3313"/>
                  </a:lnTo>
                  <a:lnTo>
                    <a:pt x="459" y="3286"/>
                  </a:lnTo>
                  <a:cubicBezTo>
                    <a:pt x="467" y="3278"/>
                    <a:pt x="476" y="3274"/>
                    <a:pt x="486" y="327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textbox 66"/>
          <p:cNvSpPr/>
          <p:nvPr/>
        </p:nvSpPr>
        <p:spPr>
          <a:xfrm>
            <a:off x="1237985" y="2385123"/>
            <a:ext cx="2757804" cy="3017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9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集中统一的项目管理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9085" indent="-274320" algn="l" rtl="0" eaLnBrk="0">
              <a:lnSpc>
                <a:spcPct val="127000"/>
              </a:lnSpc>
              <a:spcBef>
                <a:spcPts val="490"/>
              </a:spcBef>
              <a:tabLst>
                <a:tab pos="170180" algn="l"/>
              </a:tabLst>
            </a:pPr>
            <a:r>
              <a:rPr sz="16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6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打通从商机到回款端一体化</a:t>
            </a:r>
            <a:r>
              <a:rPr sz="16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93000"/>
              </a:lnSpc>
              <a:spcBef>
                <a:spcPts val="575"/>
              </a:spcBef>
            </a:pPr>
            <a:r>
              <a:rPr sz="1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规范关键业务流程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algn="l" rtl="0" eaLnBrk="0">
              <a:lnSpc>
                <a:spcPct val="89000"/>
              </a:lnSpc>
              <a:spcBef>
                <a:spcPts val="490"/>
              </a:spcBef>
              <a:tabLst>
                <a:tab pos="169545" algn="l"/>
              </a:tabLst>
            </a:pPr>
            <a:r>
              <a:rPr sz="16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6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kern="0" spc="-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项目策划更规范；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algn="l" rtl="0" eaLnBrk="0">
              <a:lnSpc>
                <a:spcPct val="89000"/>
              </a:lnSpc>
              <a:spcBef>
                <a:spcPts val="5"/>
              </a:spcBef>
              <a:tabLst>
                <a:tab pos="169545" algn="l"/>
              </a:tabLst>
            </a:pPr>
            <a:r>
              <a:rPr sz="16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6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kern="0" spc="-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规范项目过程管控；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62859" y="5179261"/>
            <a:ext cx="145810" cy="133557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62859" y="4862014"/>
            <a:ext cx="145810" cy="133557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62881" y="3133181"/>
            <a:ext cx="146027" cy="133756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11480" y="1246879"/>
            <a:ext cx="11420855" cy="405054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99288" y="1286015"/>
            <a:ext cx="11445239" cy="390384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675169" y="1245551"/>
            <a:ext cx="9403080" cy="295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9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产品定位：</a:t>
            </a:r>
            <a:r>
              <a:rPr sz="19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项目云面向专业服务类、</a:t>
            </a:r>
            <a:r>
              <a:rPr sz="1900" kern="0" spc="-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YS</a:t>
            </a:r>
            <a:r>
              <a:rPr sz="19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客户群体</a:t>
            </a:r>
            <a:r>
              <a:rPr sz="19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900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为企业提供项目全生命周期管理。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" name="textbox 82"/>
          <p:cNvSpPr/>
          <p:nvPr/>
        </p:nvSpPr>
        <p:spPr>
          <a:xfrm>
            <a:off x="610925" y="479330"/>
            <a:ext cx="3070225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项目云产品定位及目标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88" name="textbox 88"/>
          <p:cNvSpPr/>
          <p:nvPr/>
        </p:nvSpPr>
        <p:spPr>
          <a:xfrm>
            <a:off x="5283187" y="3549205"/>
            <a:ext cx="528319" cy="600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3000"/>
              </a:lnSpc>
              <a:spcBef>
                <a:spcPts val="280"/>
              </a:spcBef>
            </a:pPr>
            <a:r>
              <a:rPr sz="19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556714" y="3318192"/>
            <a:ext cx="312420" cy="9918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  <a:spcBef>
                <a:spcPts val="5"/>
              </a:spcBef>
            </a:pPr>
            <a:r>
              <a:rPr sz="1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" name="textbox 92"/>
          <p:cNvSpPr/>
          <p:nvPr/>
        </p:nvSpPr>
        <p:spPr>
          <a:xfrm>
            <a:off x="6336746" y="3318192"/>
            <a:ext cx="312420" cy="9918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  <a:spcBef>
                <a:spcPts val="5"/>
              </a:spcBef>
            </a:pPr>
            <a:r>
              <a:rPr sz="1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885992" y="5251703"/>
            <a:ext cx="16848" cy="1373972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869947" y="1643011"/>
            <a:ext cx="15239" cy="3832138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6552" y="984503"/>
            <a:ext cx="11472671" cy="5522976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102" name="textbox 102"/>
          <p:cNvSpPr/>
          <p:nvPr/>
        </p:nvSpPr>
        <p:spPr>
          <a:xfrm>
            <a:off x="688449" y="1217213"/>
            <a:ext cx="10576559" cy="257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400" b="1" kern="0" spc="10" baseline="-2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数字化</a:t>
            </a:r>
            <a:r>
              <a:rPr sz="15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r>
              <a:rPr sz="15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项目中心             收入台账             采购台账             收款预测            付款预测          </a:t>
            </a: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PMO工作台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" name="textbox 104"/>
          <p:cNvSpPr/>
          <p:nvPr/>
        </p:nvSpPr>
        <p:spPr>
          <a:xfrm>
            <a:off x="689675" y="4002697"/>
            <a:ext cx="899160" cy="2241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kern="0" spc="0" dirty="0">
                <a:solidFill>
                  <a:srgbClr val="D7151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项目执行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480"/>
              </a:spcBef>
            </a:pPr>
            <a:r>
              <a:rPr sz="1600" b="1" kern="0" spc="0" dirty="0">
                <a:solidFill>
                  <a:srgbClr val="D7151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项目监控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1120" algn="l" rtl="0" eaLnBrk="0">
              <a:lnSpc>
                <a:spcPct val="89000"/>
              </a:lnSpc>
              <a:spcBef>
                <a:spcPts val="5"/>
              </a:spcBef>
            </a:pPr>
            <a:r>
              <a:rPr sz="1600" b="1" kern="0" spc="0" dirty="0">
                <a:solidFill>
                  <a:srgbClr val="D7151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项目收尾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textbox 106"/>
          <p:cNvSpPr/>
          <p:nvPr/>
        </p:nvSpPr>
        <p:spPr>
          <a:xfrm>
            <a:off x="8323580" y="5466092"/>
            <a:ext cx="1394460" cy="9886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7980" algn="l" rtl="0" eaLnBrk="0">
              <a:lnSpc>
                <a:spcPct val="9500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项目支出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3830" algn="l" rtl="0" eaLnBrk="0">
              <a:lnSpc>
                <a:spcPct val="89000"/>
              </a:lnSpc>
              <a:spcBef>
                <a:spcPts val="36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人工工时成本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3830" algn="l" rtl="0" eaLnBrk="0">
              <a:lnSpc>
                <a:spcPct val="89000"/>
              </a:lnSpc>
              <a:spcBef>
                <a:spcPts val="16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项目费用报销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60"/>
              </a:spcBef>
              <a:tabLst>
                <a:tab pos="163195" algn="l"/>
                <a:tab pos="1381125" algn="l"/>
              </a:tabLst>
            </a:pPr>
            <a:r>
              <a:rPr sz="12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200" u="sng" kern="0" spc="-2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u="sng" kern="0" spc="15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u="sng" kern="0" spc="-2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项目采购成本</a:t>
            </a:r>
            <a:r>
              <a:rPr sz="12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6391148" y="5466092"/>
            <a:ext cx="1394460" cy="9886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7345" algn="l" rtl="0" eaLnBrk="0">
              <a:lnSpc>
                <a:spcPct val="9500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收入进展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3195" algn="l" rtl="0" eaLnBrk="0">
              <a:lnSpc>
                <a:spcPct val="89000"/>
              </a:lnSpc>
              <a:spcBef>
                <a:spcPts val="36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项目结算金额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3195" algn="l" rtl="0" eaLnBrk="0">
              <a:lnSpc>
                <a:spcPct val="89000"/>
              </a:lnSpc>
              <a:spcBef>
                <a:spcPts val="16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项目回款金额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60"/>
              </a:spcBef>
              <a:tabLst>
                <a:tab pos="163195" algn="l"/>
                <a:tab pos="1381125" algn="l"/>
              </a:tabLst>
            </a:pPr>
            <a:r>
              <a:rPr sz="12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200" u="sng" kern="0" spc="-2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u="sng" kern="0" spc="15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u="sng" kern="0" spc="-2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项目开票金额</a:t>
            </a:r>
            <a:r>
              <a:rPr sz="12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0" name="textbox 110"/>
          <p:cNvSpPr/>
          <p:nvPr/>
        </p:nvSpPr>
        <p:spPr>
          <a:xfrm>
            <a:off x="6128471" y="1907501"/>
            <a:ext cx="1856739" cy="648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CRM</a:t>
            </a:r>
            <a:r>
              <a:rPr sz="1300" b="1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、销售项目一体化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54050" algn="l" rtl="0" eaLnBrk="0">
              <a:lnSpc>
                <a:spcPct val="89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" name="textbox 112"/>
          <p:cNvSpPr/>
          <p:nvPr/>
        </p:nvSpPr>
        <p:spPr>
          <a:xfrm>
            <a:off x="610925" y="479330"/>
            <a:ext cx="3509009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企业项目管理-一体化方案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4" name="textbox 114"/>
          <p:cNvSpPr/>
          <p:nvPr/>
        </p:nvSpPr>
        <p:spPr>
          <a:xfrm>
            <a:off x="4608779" y="5466092"/>
            <a:ext cx="1104264" cy="9759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7485" algn="l" rtl="0" eaLnBrk="0">
              <a:lnSpc>
                <a:spcPct val="9500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工时投入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36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预计投入工时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60"/>
              </a:spcBef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目前投入工时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6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工时投入占比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" name="textbox 116"/>
          <p:cNvSpPr/>
          <p:nvPr/>
        </p:nvSpPr>
        <p:spPr>
          <a:xfrm>
            <a:off x="689675" y="2003209"/>
            <a:ext cx="840739" cy="11918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kern="0" spc="0" dirty="0">
                <a:solidFill>
                  <a:srgbClr val="D7151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项目启动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600" b="1" kern="0" spc="0" dirty="0">
                <a:solidFill>
                  <a:srgbClr val="D7151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项目规划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8" name="picture 1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120" name="textbox 120"/>
          <p:cNvSpPr/>
          <p:nvPr/>
        </p:nvSpPr>
        <p:spPr>
          <a:xfrm>
            <a:off x="10053523" y="5557532"/>
            <a:ext cx="962660" cy="7931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项目文档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36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成果物提交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6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项目文档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" name="textbox 122"/>
          <p:cNvSpPr/>
          <p:nvPr/>
        </p:nvSpPr>
        <p:spPr>
          <a:xfrm>
            <a:off x="6425881" y="2933534"/>
            <a:ext cx="1260475" cy="6026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项目协同一体化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690" algn="l" rtl="0" eaLnBrk="0">
              <a:lnSpc>
                <a:spcPct val="89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成果物评审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" name="textbox 124"/>
          <p:cNvSpPr/>
          <p:nvPr/>
        </p:nvSpPr>
        <p:spPr>
          <a:xfrm>
            <a:off x="2828239" y="5466092"/>
            <a:ext cx="798194" cy="7931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180" algn="l" rtl="0" eaLnBrk="0">
              <a:lnSpc>
                <a:spcPct val="9500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项目进展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36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阶段进展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6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任务进展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6" name="textbox 126"/>
          <p:cNvSpPr/>
          <p:nvPr/>
        </p:nvSpPr>
        <p:spPr>
          <a:xfrm>
            <a:off x="4219803" y="1923745"/>
            <a:ext cx="643255" cy="6324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销售合同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89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提前立项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8" name="textbox 128"/>
          <p:cNvSpPr/>
          <p:nvPr/>
        </p:nvSpPr>
        <p:spPr>
          <a:xfrm>
            <a:off x="9801986" y="4288611"/>
            <a:ext cx="633094" cy="631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8275" algn="l" rtl="0" eaLnBrk="0">
              <a:lnSpc>
                <a:spcPct val="89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收票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付款计划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0" name="textbox 130"/>
          <p:cNvSpPr/>
          <p:nvPr/>
        </p:nvSpPr>
        <p:spPr>
          <a:xfrm>
            <a:off x="5028728" y="4305757"/>
            <a:ext cx="629919" cy="570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0" algn="l" rtl="0" eaLnBrk="0">
              <a:lnSpc>
                <a:spcPct val="89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开票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收款计划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2" name="picture 1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sp>
        <p:nvSpPr>
          <p:cNvPr id="134" name="textbox 134"/>
          <p:cNvSpPr/>
          <p:nvPr/>
        </p:nvSpPr>
        <p:spPr>
          <a:xfrm>
            <a:off x="8863141" y="3981798"/>
            <a:ext cx="1614805" cy="2146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项目采购财务一体化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6" name="textbox 136"/>
          <p:cNvSpPr/>
          <p:nvPr/>
        </p:nvSpPr>
        <p:spPr>
          <a:xfrm>
            <a:off x="3840034" y="3962488"/>
            <a:ext cx="1614169" cy="213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项目销售财务一体化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8" name="textbox 138"/>
          <p:cNvSpPr/>
          <p:nvPr/>
        </p:nvSpPr>
        <p:spPr>
          <a:xfrm>
            <a:off x="7828076" y="3256864"/>
            <a:ext cx="786765" cy="370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2095" indent="-240030" algn="l" rtl="0" eaLnBrk="0">
              <a:lnSpc>
                <a:spcPct val="94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项目成果物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归档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" name="textbox 140"/>
          <p:cNvSpPr/>
          <p:nvPr/>
        </p:nvSpPr>
        <p:spPr>
          <a:xfrm>
            <a:off x="6366738" y="4245050"/>
            <a:ext cx="351790" cy="631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应收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735" algn="l" rtl="0" eaLnBrk="0">
              <a:lnSpc>
                <a:spcPct val="89000"/>
              </a:lnSpc>
              <a:spcBef>
                <a:spcPts val="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" name="textbox 142"/>
          <p:cNvSpPr/>
          <p:nvPr/>
        </p:nvSpPr>
        <p:spPr>
          <a:xfrm>
            <a:off x="11168862" y="4288611"/>
            <a:ext cx="330200" cy="631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应付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89000"/>
              </a:lnSpc>
              <a:spcBef>
                <a:spcPts val="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付款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" name="path 144"/>
          <p:cNvSpPr/>
          <p:nvPr/>
        </p:nvSpPr>
        <p:spPr>
          <a:xfrm>
            <a:off x="2264155" y="3742944"/>
            <a:ext cx="9577832" cy="18288"/>
          </a:xfrm>
          <a:custGeom>
            <a:avLst/>
            <a:gdLst/>
            <a:ahLst/>
            <a:cxnLst/>
            <a:rect l="0" t="0" r="0" b="0"/>
            <a:pathLst>
              <a:path w="15083" h="28">
                <a:moveTo>
                  <a:pt x="15083" y="14"/>
                </a:moveTo>
                <a:lnTo>
                  <a:pt x="0" y="14"/>
                </a:lnTo>
              </a:path>
            </a:pathLst>
          </a:custGeom>
          <a:noFill/>
          <a:ln w="18287" cap="flat">
            <a:solidFill>
              <a:srgbClr val="BFBFB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6" name="path 146"/>
          <p:cNvSpPr/>
          <p:nvPr/>
        </p:nvSpPr>
        <p:spPr>
          <a:xfrm>
            <a:off x="2320036" y="6489191"/>
            <a:ext cx="9508744" cy="18287"/>
          </a:xfrm>
          <a:custGeom>
            <a:avLst/>
            <a:gdLst/>
            <a:ahLst/>
            <a:cxnLst/>
            <a:rect l="0" t="0" r="0" b="0"/>
            <a:pathLst>
              <a:path w="14974" h="28">
                <a:moveTo>
                  <a:pt x="14974" y="14"/>
                </a:moveTo>
                <a:lnTo>
                  <a:pt x="0" y="14"/>
                </a:lnTo>
              </a:path>
            </a:pathLst>
          </a:custGeom>
          <a:noFill/>
          <a:ln w="18287" cap="flat">
            <a:solidFill>
              <a:srgbClr val="C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" name="textbox 148"/>
          <p:cNvSpPr/>
          <p:nvPr/>
        </p:nvSpPr>
        <p:spPr>
          <a:xfrm>
            <a:off x="6711884" y="5135079"/>
            <a:ext cx="730250" cy="213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项目总控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0" name="textbox 150"/>
          <p:cNvSpPr/>
          <p:nvPr/>
        </p:nvSpPr>
        <p:spPr>
          <a:xfrm>
            <a:off x="5181525" y="3334975"/>
            <a:ext cx="786765" cy="188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成果物提交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2" name="textbox 152"/>
          <p:cNvSpPr/>
          <p:nvPr/>
        </p:nvSpPr>
        <p:spPr>
          <a:xfrm>
            <a:off x="3966009" y="3334975"/>
            <a:ext cx="634365" cy="188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项目阶段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4" name="textbox 154"/>
          <p:cNvSpPr/>
          <p:nvPr/>
        </p:nvSpPr>
        <p:spPr>
          <a:xfrm>
            <a:off x="9293913" y="3346913"/>
            <a:ext cx="634365" cy="188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项目文档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6" name="textbox 156"/>
          <p:cNvSpPr/>
          <p:nvPr/>
        </p:nvSpPr>
        <p:spPr>
          <a:xfrm>
            <a:off x="7583373" y="4462729"/>
            <a:ext cx="633730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采购合同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8" name="textbox 158"/>
          <p:cNvSpPr/>
          <p:nvPr/>
        </p:nvSpPr>
        <p:spPr>
          <a:xfrm>
            <a:off x="8946083" y="2368118"/>
            <a:ext cx="633094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合同立项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0" name="textbox 160"/>
          <p:cNvSpPr/>
          <p:nvPr/>
        </p:nvSpPr>
        <p:spPr>
          <a:xfrm>
            <a:off x="2327884" y="4406341"/>
            <a:ext cx="633094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销售合同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2" name="textbox 162"/>
          <p:cNvSpPr/>
          <p:nvPr/>
        </p:nvSpPr>
        <p:spPr>
          <a:xfrm>
            <a:off x="10358476" y="2368118"/>
            <a:ext cx="633094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销售合同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4" name="textbox 164"/>
          <p:cNvSpPr/>
          <p:nvPr/>
        </p:nvSpPr>
        <p:spPr>
          <a:xfrm>
            <a:off x="2669243" y="3331038"/>
            <a:ext cx="631190" cy="188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立项策划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6" name="textbox 166"/>
          <p:cNvSpPr/>
          <p:nvPr/>
        </p:nvSpPr>
        <p:spPr>
          <a:xfrm>
            <a:off x="3605301" y="4400499"/>
            <a:ext cx="629919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收入结算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8" name="textbox 168"/>
          <p:cNvSpPr/>
          <p:nvPr/>
        </p:nvSpPr>
        <p:spPr>
          <a:xfrm>
            <a:off x="2817418" y="2368118"/>
            <a:ext cx="327025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0" name="path 170"/>
          <p:cNvSpPr/>
          <p:nvPr/>
        </p:nvSpPr>
        <p:spPr>
          <a:xfrm>
            <a:off x="9963911" y="6449567"/>
            <a:ext cx="1368552" cy="18287"/>
          </a:xfrm>
          <a:custGeom>
            <a:avLst/>
            <a:gdLst/>
            <a:ahLst/>
            <a:cxnLst/>
            <a:rect l="0" t="0" r="0" b="0"/>
            <a:pathLst>
              <a:path w="2155" h="28">
                <a:moveTo>
                  <a:pt x="0" y="14"/>
                </a:moveTo>
                <a:lnTo>
                  <a:pt x="2155" y="14"/>
                </a:lnTo>
              </a:path>
            </a:pathLst>
          </a:custGeom>
          <a:noFill/>
          <a:ln w="18287" cap="flat">
            <a:solidFill>
              <a:srgbClr val="BFBFB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2" name="path 172"/>
          <p:cNvSpPr/>
          <p:nvPr/>
        </p:nvSpPr>
        <p:spPr>
          <a:xfrm>
            <a:off x="2538983" y="6449567"/>
            <a:ext cx="1368551" cy="18287"/>
          </a:xfrm>
          <a:custGeom>
            <a:avLst/>
            <a:gdLst/>
            <a:ahLst/>
            <a:cxnLst/>
            <a:rect l="0" t="0" r="0" b="0"/>
            <a:pathLst>
              <a:path w="2155" h="28">
                <a:moveTo>
                  <a:pt x="0" y="14"/>
                </a:moveTo>
                <a:lnTo>
                  <a:pt x="2155" y="14"/>
                </a:lnTo>
              </a:path>
            </a:pathLst>
          </a:custGeom>
          <a:noFill/>
          <a:ln w="18287" cap="flat">
            <a:solidFill>
              <a:srgbClr val="BFBFB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4" name="path 174"/>
          <p:cNvSpPr/>
          <p:nvPr/>
        </p:nvSpPr>
        <p:spPr>
          <a:xfrm>
            <a:off x="4471415" y="6449567"/>
            <a:ext cx="1368551" cy="18287"/>
          </a:xfrm>
          <a:custGeom>
            <a:avLst/>
            <a:gdLst/>
            <a:ahLst/>
            <a:cxnLst/>
            <a:rect l="0" t="0" r="0" b="0"/>
            <a:pathLst>
              <a:path w="2155" h="28">
                <a:moveTo>
                  <a:pt x="0" y="14"/>
                </a:moveTo>
                <a:lnTo>
                  <a:pt x="2155" y="14"/>
                </a:lnTo>
              </a:path>
            </a:pathLst>
          </a:custGeom>
          <a:noFill/>
          <a:ln w="18287" cap="flat">
            <a:solidFill>
              <a:srgbClr val="BFBFB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table 176"/>
          <p:cNvGraphicFramePr>
            <a:graphicFrameLocks noGrp="1"/>
          </p:cNvGraphicFramePr>
          <p:nvPr/>
        </p:nvGraphicFramePr>
        <p:xfrm>
          <a:off x="60959" y="2039112"/>
          <a:ext cx="10393045" cy="2059939"/>
        </p:xfrm>
        <a:graphic>
          <a:graphicData uri="http://schemas.openxmlformats.org/drawingml/2006/table">
            <a:tbl>
              <a:tblPr/>
              <a:tblGrid>
                <a:gridCol w="1307464"/>
                <a:gridCol w="1304289"/>
                <a:gridCol w="1359535"/>
                <a:gridCol w="1261744"/>
                <a:gridCol w="1212850"/>
                <a:gridCol w="1284605"/>
                <a:gridCol w="1193164"/>
                <a:gridCol w="1469390"/>
              </a:tblGrid>
              <a:tr h="371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290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3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项目立项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480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3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收入管理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845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3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采购管理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408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3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进度管理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654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3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预算管理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3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工时管理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884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8" name="table 178"/>
          <p:cNvGraphicFramePr>
            <a:graphicFrameLocks noGrp="1"/>
          </p:cNvGraphicFramePr>
          <p:nvPr/>
        </p:nvGraphicFramePr>
        <p:xfrm>
          <a:off x="60959" y="4151376"/>
          <a:ext cx="6001384" cy="2288539"/>
        </p:xfrm>
        <a:graphic>
          <a:graphicData uri="http://schemas.openxmlformats.org/drawingml/2006/table">
            <a:tbl>
              <a:tblPr/>
              <a:tblGrid>
                <a:gridCol w="6001384"/>
              </a:tblGrid>
              <a:tr h="19075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268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6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项目业务中台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80" name="rect 180"/>
          <p:cNvSpPr/>
          <p:nvPr/>
        </p:nvSpPr>
        <p:spPr>
          <a:xfrm>
            <a:off x="146304" y="1024128"/>
            <a:ext cx="1222247" cy="365759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2" name="textbox 182"/>
          <p:cNvSpPr/>
          <p:nvPr/>
        </p:nvSpPr>
        <p:spPr>
          <a:xfrm>
            <a:off x="133604" y="343430"/>
            <a:ext cx="11964669" cy="10515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9585" algn="l" rtl="0" eaLnBrk="0">
              <a:lnSpc>
                <a:spcPct val="89000"/>
              </a:lnSpc>
            </a:pPr>
            <a:r>
              <a:rPr sz="2400" b="1" kern="0" spc="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项目云产品架构图                                                                       </a:t>
            </a:r>
            <a:r>
              <a:rPr sz="2400" b="1" kern="0" spc="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100" kern="0" spc="0" baseline="10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2021待实现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  <a:spcBef>
                <a:spcPts val="5"/>
              </a:spcBef>
              <a:tabLst>
                <a:tab pos="217170" algn="l"/>
              </a:tabLst>
            </a:pPr>
            <a:r>
              <a:rPr sz="15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30" baseline="13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涉众角色</a:t>
            </a:r>
            <a:r>
              <a:rPr sz="15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sz="1800" kern="0" spc="30" baseline="-900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企业管理层</a:t>
            </a:r>
            <a:r>
              <a:rPr sz="1100" kern="0" spc="3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100" kern="0" spc="2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2400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</a:t>
            </a:r>
            <a:r>
              <a:rPr sz="2400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baseline="-900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PMO</a:t>
            </a:r>
            <a:r>
              <a:rPr sz="1100" kern="0" spc="2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</a:t>
            </a:r>
            <a:r>
              <a:rPr sz="2400" kern="0" spc="2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&amp;</a:t>
            </a:r>
            <a:r>
              <a:rPr sz="2400" kern="0" spc="-24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20" baseline="-900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项目经理</a:t>
            </a:r>
            <a:r>
              <a:rPr sz="1100" kern="0" spc="2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</a:t>
            </a:r>
            <a:r>
              <a:rPr sz="1800" kern="0" spc="20" baseline="-900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团队成员</a:t>
            </a:r>
            <a:r>
              <a:rPr sz="1100" kern="0" spc="2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r>
              <a:rPr sz="2400" kern="0" spc="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wV</a:t>
            </a:r>
            <a:r>
              <a:rPr sz="2400" kern="0" spc="2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20" baseline="-900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客户经理</a:t>
            </a:r>
            <a:r>
              <a:rPr sz="1100" kern="0" spc="2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</a:t>
            </a:r>
            <a:r>
              <a:rPr sz="1800" kern="0" spc="20" baseline="-900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计划经理</a:t>
            </a:r>
            <a:r>
              <a:rPr sz="1100" kern="0" spc="2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" name="path 184"/>
          <p:cNvSpPr/>
          <p:nvPr/>
        </p:nvSpPr>
        <p:spPr>
          <a:xfrm>
            <a:off x="10454782" y="1021334"/>
            <a:ext cx="359663" cy="356361"/>
          </a:xfrm>
          <a:custGeom>
            <a:avLst/>
            <a:gdLst/>
            <a:ahLst/>
            <a:cxnLst/>
            <a:rect l="0" t="0" r="0" b="0"/>
            <a:pathLst>
              <a:path w="566" h="561">
                <a:moveTo>
                  <a:pt x="544" y="350"/>
                </a:moveTo>
                <a:cubicBezTo>
                  <a:pt x="558" y="324"/>
                  <a:pt x="558" y="324"/>
                  <a:pt x="558" y="324"/>
                </a:cubicBezTo>
                <a:cubicBezTo>
                  <a:pt x="566" y="310"/>
                  <a:pt x="560" y="292"/>
                  <a:pt x="544" y="285"/>
                </a:cubicBezTo>
                <a:cubicBezTo>
                  <a:pt x="462" y="247"/>
                  <a:pt x="462" y="247"/>
                  <a:pt x="462" y="247"/>
                </a:cubicBezTo>
                <a:cubicBezTo>
                  <a:pt x="446" y="240"/>
                  <a:pt x="426" y="247"/>
                  <a:pt x="418" y="261"/>
                </a:cubicBezTo>
                <a:cubicBezTo>
                  <a:pt x="404" y="286"/>
                  <a:pt x="404" y="286"/>
                  <a:pt x="404" y="286"/>
                </a:cubicBezTo>
                <a:lnTo>
                  <a:pt x="544" y="350"/>
                </a:lnTo>
                <a:close/>
                <a:moveTo>
                  <a:pt x="23" y="334"/>
                </a:moveTo>
                <a:cubicBezTo>
                  <a:pt x="65" y="319"/>
                  <a:pt x="105" y="305"/>
                  <a:pt x="147" y="288"/>
                </a:cubicBezTo>
                <a:cubicBezTo>
                  <a:pt x="157" y="283"/>
                  <a:pt x="167" y="276"/>
                  <a:pt x="179" y="268"/>
                </a:cubicBezTo>
                <a:cubicBezTo>
                  <a:pt x="243" y="386"/>
                  <a:pt x="243" y="386"/>
                  <a:pt x="243" y="386"/>
                </a:cubicBezTo>
                <a:cubicBezTo>
                  <a:pt x="299" y="268"/>
                  <a:pt x="299" y="268"/>
                  <a:pt x="299" y="268"/>
                </a:cubicBezTo>
                <a:cubicBezTo>
                  <a:pt x="311" y="276"/>
                  <a:pt x="320" y="283"/>
                  <a:pt x="330" y="290"/>
                </a:cubicBezTo>
                <a:cubicBezTo>
                  <a:pt x="355" y="295"/>
                  <a:pt x="355" y="295"/>
                  <a:pt x="355" y="295"/>
                </a:cubicBezTo>
                <a:cubicBezTo>
                  <a:pt x="350" y="303"/>
                  <a:pt x="350" y="303"/>
                  <a:pt x="350" y="303"/>
                </a:cubicBezTo>
                <a:cubicBezTo>
                  <a:pt x="326" y="344"/>
                  <a:pt x="301" y="387"/>
                  <a:pt x="281" y="429"/>
                </a:cubicBezTo>
                <a:cubicBezTo>
                  <a:pt x="289" y="503"/>
                  <a:pt x="289" y="503"/>
                  <a:pt x="289" y="503"/>
                </a:cubicBezTo>
                <a:cubicBezTo>
                  <a:pt x="3" y="503"/>
                  <a:pt x="3" y="503"/>
                  <a:pt x="3" y="503"/>
                </a:cubicBezTo>
                <a:cubicBezTo>
                  <a:pt x="0" y="422"/>
                  <a:pt x="5" y="362"/>
                  <a:pt x="23" y="334"/>
                </a:cubicBezTo>
                <a:moveTo>
                  <a:pt x="151" y="187"/>
                </a:moveTo>
                <a:cubicBezTo>
                  <a:pt x="147" y="151"/>
                  <a:pt x="145" y="128"/>
                  <a:pt x="157" y="92"/>
                </a:cubicBezTo>
                <a:cubicBezTo>
                  <a:pt x="203" y="66"/>
                  <a:pt x="257" y="106"/>
                  <a:pt x="322" y="94"/>
                </a:cubicBezTo>
                <a:cubicBezTo>
                  <a:pt x="330" y="122"/>
                  <a:pt x="332" y="148"/>
                  <a:pt x="330" y="189"/>
                </a:cubicBezTo>
                <a:cubicBezTo>
                  <a:pt x="330" y="189"/>
                  <a:pt x="356" y="169"/>
                  <a:pt x="360" y="151"/>
                </a:cubicBezTo>
                <a:cubicBezTo>
                  <a:pt x="362" y="135"/>
                  <a:pt x="356" y="57"/>
                  <a:pt x="346" y="45"/>
                </a:cubicBezTo>
                <a:cubicBezTo>
                  <a:pt x="311" y="-3"/>
                  <a:pt x="177" y="-5"/>
                  <a:pt x="137" y="37"/>
                </a:cubicBezTo>
                <a:cubicBezTo>
                  <a:pt x="125" y="48"/>
                  <a:pt x="113" y="153"/>
                  <a:pt x="125" y="167"/>
                </a:cubicBezTo>
                <a:cubicBezTo>
                  <a:pt x="137" y="182"/>
                  <a:pt x="151" y="187"/>
                  <a:pt x="151" y="187"/>
                </a:cubicBezTo>
                <a:moveTo>
                  <a:pt x="432" y="317"/>
                </a:moveTo>
                <a:cubicBezTo>
                  <a:pt x="500" y="348"/>
                  <a:pt x="500" y="348"/>
                  <a:pt x="500" y="348"/>
                </a:cubicBezTo>
                <a:cubicBezTo>
                  <a:pt x="536" y="364"/>
                  <a:pt x="536" y="364"/>
                  <a:pt x="536" y="364"/>
                </a:cubicBezTo>
                <a:cubicBezTo>
                  <a:pt x="464" y="494"/>
                  <a:pt x="464" y="494"/>
                  <a:pt x="464" y="494"/>
                </a:cubicBezTo>
                <a:cubicBezTo>
                  <a:pt x="442" y="505"/>
                  <a:pt x="432" y="496"/>
                  <a:pt x="428" y="476"/>
                </a:cubicBezTo>
                <a:cubicBezTo>
                  <a:pt x="402" y="481"/>
                  <a:pt x="379" y="476"/>
                  <a:pt x="365" y="451"/>
                </a:cubicBezTo>
                <a:cubicBezTo>
                  <a:pt x="414" y="366"/>
                  <a:pt x="414" y="366"/>
                  <a:pt x="414" y="366"/>
                </a:cubicBezTo>
                <a:cubicBezTo>
                  <a:pt x="404" y="362"/>
                  <a:pt x="404" y="362"/>
                  <a:pt x="404" y="362"/>
                </a:cubicBezTo>
                <a:cubicBezTo>
                  <a:pt x="355" y="449"/>
                  <a:pt x="355" y="449"/>
                  <a:pt x="355" y="449"/>
                </a:cubicBezTo>
                <a:cubicBezTo>
                  <a:pt x="336" y="456"/>
                  <a:pt x="329" y="447"/>
                  <a:pt x="325" y="429"/>
                </a:cubicBezTo>
                <a:cubicBezTo>
                  <a:pt x="349" y="386"/>
                  <a:pt x="372" y="344"/>
                  <a:pt x="396" y="301"/>
                </a:cubicBezTo>
                <a:lnTo>
                  <a:pt x="432" y="317"/>
                </a:lnTo>
                <a:close/>
                <a:moveTo>
                  <a:pt x="329" y="494"/>
                </a:moveTo>
                <a:cubicBezTo>
                  <a:pt x="335" y="548"/>
                  <a:pt x="335" y="548"/>
                  <a:pt x="335" y="548"/>
                </a:cubicBezTo>
                <a:cubicBezTo>
                  <a:pt x="362" y="561"/>
                  <a:pt x="362" y="561"/>
                  <a:pt x="362" y="561"/>
                </a:cubicBezTo>
                <a:cubicBezTo>
                  <a:pt x="414" y="532"/>
                  <a:pt x="414" y="532"/>
                  <a:pt x="414" y="532"/>
                </a:cubicBezTo>
                <a:lnTo>
                  <a:pt x="329" y="494"/>
                </a:lnTo>
                <a:close/>
                <a:moveTo>
                  <a:pt x="329" y="494"/>
                </a:moveTo>
                <a:cubicBezTo>
                  <a:pt x="329" y="494"/>
                  <a:pt x="329" y="494"/>
                  <a:pt x="329" y="494"/>
                </a:cubicBez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6" name="path 186"/>
          <p:cNvSpPr/>
          <p:nvPr/>
        </p:nvSpPr>
        <p:spPr>
          <a:xfrm>
            <a:off x="6892740" y="1018032"/>
            <a:ext cx="359664" cy="359664"/>
          </a:xfrm>
          <a:custGeom>
            <a:avLst/>
            <a:gdLst/>
            <a:ahLst/>
            <a:cxnLst/>
            <a:rect l="0" t="0" r="0" b="0"/>
            <a:pathLst>
              <a:path w="566" h="566">
                <a:moveTo>
                  <a:pt x="230" y="566"/>
                </a:moveTo>
                <a:cubicBezTo>
                  <a:pt x="150" y="566"/>
                  <a:pt x="0" y="551"/>
                  <a:pt x="0" y="496"/>
                </a:cubicBezTo>
                <a:cubicBezTo>
                  <a:pt x="0" y="494"/>
                  <a:pt x="0" y="494"/>
                  <a:pt x="0" y="494"/>
                </a:cubicBezTo>
                <a:cubicBezTo>
                  <a:pt x="0" y="440"/>
                  <a:pt x="14" y="388"/>
                  <a:pt x="42" y="344"/>
                </a:cubicBezTo>
                <a:cubicBezTo>
                  <a:pt x="63" y="309"/>
                  <a:pt x="92" y="280"/>
                  <a:pt x="124" y="261"/>
                </a:cubicBezTo>
                <a:cubicBezTo>
                  <a:pt x="128" y="260"/>
                  <a:pt x="128" y="260"/>
                  <a:pt x="128" y="260"/>
                </a:cubicBezTo>
                <a:cubicBezTo>
                  <a:pt x="125" y="257"/>
                  <a:pt x="125" y="257"/>
                  <a:pt x="125" y="257"/>
                </a:cubicBezTo>
                <a:cubicBezTo>
                  <a:pt x="97" y="229"/>
                  <a:pt x="81" y="190"/>
                  <a:pt x="81" y="150"/>
                </a:cubicBezTo>
                <a:cubicBezTo>
                  <a:pt x="81" y="67"/>
                  <a:pt x="148" y="0"/>
                  <a:pt x="230" y="0"/>
                </a:cubicBezTo>
                <a:cubicBezTo>
                  <a:pt x="271" y="0"/>
                  <a:pt x="312" y="17"/>
                  <a:pt x="341" y="50"/>
                </a:cubicBezTo>
                <a:cubicBezTo>
                  <a:pt x="342" y="51"/>
                  <a:pt x="342" y="51"/>
                  <a:pt x="342" y="51"/>
                </a:cubicBezTo>
                <a:cubicBezTo>
                  <a:pt x="343" y="51"/>
                  <a:pt x="343" y="51"/>
                  <a:pt x="343" y="51"/>
                </a:cubicBezTo>
                <a:cubicBezTo>
                  <a:pt x="353" y="49"/>
                  <a:pt x="364" y="47"/>
                  <a:pt x="373" y="47"/>
                </a:cubicBezTo>
                <a:cubicBezTo>
                  <a:pt x="443" y="47"/>
                  <a:pt x="499" y="104"/>
                  <a:pt x="499" y="173"/>
                </a:cubicBezTo>
                <a:cubicBezTo>
                  <a:pt x="499" y="206"/>
                  <a:pt x="487" y="237"/>
                  <a:pt x="464" y="261"/>
                </a:cubicBezTo>
                <a:cubicBezTo>
                  <a:pt x="462" y="263"/>
                  <a:pt x="462" y="263"/>
                  <a:pt x="462" y="263"/>
                </a:cubicBezTo>
                <a:cubicBezTo>
                  <a:pt x="464" y="265"/>
                  <a:pt x="464" y="265"/>
                  <a:pt x="464" y="265"/>
                </a:cubicBezTo>
                <a:cubicBezTo>
                  <a:pt x="491" y="281"/>
                  <a:pt x="513" y="304"/>
                  <a:pt x="530" y="332"/>
                </a:cubicBezTo>
                <a:cubicBezTo>
                  <a:pt x="553" y="368"/>
                  <a:pt x="565" y="411"/>
                  <a:pt x="565" y="455"/>
                </a:cubicBezTo>
                <a:cubicBezTo>
                  <a:pt x="566" y="457"/>
                  <a:pt x="566" y="458"/>
                  <a:pt x="566" y="459"/>
                </a:cubicBezTo>
                <a:cubicBezTo>
                  <a:pt x="566" y="466"/>
                  <a:pt x="562" y="478"/>
                  <a:pt x="544" y="489"/>
                </a:cubicBezTo>
                <a:cubicBezTo>
                  <a:pt x="535" y="495"/>
                  <a:pt x="520" y="501"/>
                  <a:pt x="503" y="505"/>
                </a:cubicBezTo>
                <a:cubicBezTo>
                  <a:pt x="488" y="508"/>
                  <a:pt x="473" y="512"/>
                  <a:pt x="455" y="514"/>
                </a:cubicBezTo>
                <a:cubicBezTo>
                  <a:pt x="453" y="514"/>
                  <a:pt x="453" y="514"/>
                  <a:pt x="453" y="514"/>
                </a:cubicBezTo>
                <a:cubicBezTo>
                  <a:pt x="452" y="515"/>
                  <a:pt x="452" y="515"/>
                  <a:pt x="452" y="515"/>
                </a:cubicBezTo>
                <a:cubicBezTo>
                  <a:pt x="422" y="555"/>
                  <a:pt x="298" y="566"/>
                  <a:pt x="230" y="566"/>
                </a:cubicBezTo>
                <a:moveTo>
                  <a:pt x="160" y="275"/>
                </a:moveTo>
                <a:cubicBezTo>
                  <a:pt x="81" y="309"/>
                  <a:pt x="28" y="397"/>
                  <a:pt x="28" y="494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28" y="496"/>
                  <a:pt x="28" y="496"/>
                  <a:pt x="28" y="496"/>
                </a:cubicBezTo>
                <a:cubicBezTo>
                  <a:pt x="28" y="496"/>
                  <a:pt x="28" y="496"/>
                  <a:pt x="28" y="496"/>
                </a:cubicBezTo>
                <a:cubicBezTo>
                  <a:pt x="32" y="502"/>
                  <a:pt x="46" y="513"/>
                  <a:pt x="87" y="523"/>
                </a:cubicBezTo>
                <a:cubicBezTo>
                  <a:pt x="127" y="532"/>
                  <a:pt x="177" y="537"/>
                  <a:pt x="230" y="537"/>
                </a:cubicBezTo>
                <a:cubicBezTo>
                  <a:pt x="280" y="537"/>
                  <a:pt x="328" y="533"/>
                  <a:pt x="366" y="525"/>
                </a:cubicBezTo>
                <a:cubicBezTo>
                  <a:pt x="371" y="524"/>
                  <a:pt x="371" y="524"/>
                  <a:pt x="371" y="524"/>
                </a:cubicBezTo>
                <a:cubicBezTo>
                  <a:pt x="413" y="513"/>
                  <a:pt x="428" y="502"/>
                  <a:pt x="431" y="497"/>
                </a:cubicBezTo>
                <a:cubicBezTo>
                  <a:pt x="431" y="496"/>
                  <a:pt x="431" y="496"/>
                  <a:pt x="431" y="496"/>
                </a:cubicBezTo>
                <a:cubicBezTo>
                  <a:pt x="431" y="495"/>
                  <a:pt x="431" y="495"/>
                  <a:pt x="431" y="495"/>
                </a:cubicBezTo>
                <a:cubicBezTo>
                  <a:pt x="431" y="494"/>
                  <a:pt x="431" y="494"/>
                  <a:pt x="431" y="494"/>
                </a:cubicBezTo>
                <a:cubicBezTo>
                  <a:pt x="431" y="485"/>
                  <a:pt x="431" y="485"/>
                  <a:pt x="431" y="485"/>
                </a:cubicBezTo>
                <a:cubicBezTo>
                  <a:pt x="427" y="392"/>
                  <a:pt x="374" y="308"/>
                  <a:pt x="299" y="275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7" y="250"/>
                  <a:pt x="297" y="250"/>
                  <a:pt x="297" y="250"/>
                </a:cubicBezTo>
                <a:cubicBezTo>
                  <a:pt x="330" y="227"/>
                  <a:pt x="350" y="190"/>
                  <a:pt x="350" y="150"/>
                </a:cubicBezTo>
                <a:cubicBezTo>
                  <a:pt x="350" y="128"/>
                  <a:pt x="344" y="106"/>
                  <a:pt x="332" y="87"/>
                </a:cubicBezTo>
                <a:cubicBezTo>
                  <a:pt x="331" y="83"/>
                  <a:pt x="331" y="83"/>
                  <a:pt x="331" y="83"/>
                </a:cubicBezTo>
                <a:cubicBezTo>
                  <a:pt x="327" y="76"/>
                  <a:pt x="321" y="69"/>
                  <a:pt x="313" y="63"/>
                </a:cubicBezTo>
                <a:cubicBezTo>
                  <a:pt x="311" y="60"/>
                  <a:pt x="311" y="60"/>
                  <a:pt x="311" y="60"/>
                </a:cubicBezTo>
                <a:cubicBezTo>
                  <a:pt x="288" y="40"/>
                  <a:pt x="259" y="28"/>
                  <a:pt x="230" y="28"/>
                </a:cubicBezTo>
                <a:cubicBezTo>
                  <a:pt x="164" y="28"/>
                  <a:pt x="109" y="83"/>
                  <a:pt x="109" y="150"/>
                </a:cubicBezTo>
                <a:cubicBezTo>
                  <a:pt x="109" y="190"/>
                  <a:pt x="129" y="229"/>
                  <a:pt x="162" y="250"/>
                </a:cubicBezTo>
                <a:cubicBezTo>
                  <a:pt x="184" y="266"/>
                  <a:pt x="184" y="266"/>
                  <a:pt x="184" y="266"/>
                </a:cubicBezTo>
                <a:lnTo>
                  <a:pt x="160" y="275"/>
                </a:lnTo>
                <a:close/>
                <a:moveTo>
                  <a:pt x="373" y="76"/>
                </a:moveTo>
                <a:cubicBezTo>
                  <a:pt x="371" y="76"/>
                  <a:pt x="367" y="76"/>
                  <a:pt x="364" y="76"/>
                </a:cubicBezTo>
                <a:cubicBezTo>
                  <a:pt x="360" y="76"/>
                  <a:pt x="360" y="76"/>
                  <a:pt x="360" y="76"/>
                </a:cubicBezTo>
                <a:cubicBezTo>
                  <a:pt x="361" y="80"/>
                  <a:pt x="361" y="80"/>
                  <a:pt x="361" y="80"/>
                </a:cubicBezTo>
                <a:cubicBezTo>
                  <a:pt x="373" y="101"/>
                  <a:pt x="379" y="125"/>
                  <a:pt x="379" y="150"/>
                </a:cubicBezTo>
                <a:cubicBezTo>
                  <a:pt x="379" y="190"/>
                  <a:pt x="362" y="229"/>
                  <a:pt x="335" y="257"/>
                </a:cubicBezTo>
                <a:cubicBezTo>
                  <a:pt x="331" y="260"/>
                  <a:pt x="331" y="260"/>
                  <a:pt x="331" y="260"/>
                </a:cubicBezTo>
                <a:cubicBezTo>
                  <a:pt x="335" y="261"/>
                  <a:pt x="335" y="261"/>
                  <a:pt x="335" y="261"/>
                </a:cubicBezTo>
                <a:cubicBezTo>
                  <a:pt x="367" y="280"/>
                  <a:pt x="396" y="309"/>
                  <a:pt x="418" y="344"/>
                </a:cubicBezTo>
                <a:cubicBezTo>
                  <a:pt x="443" y="385"/>
                  <a:pt x="457" y="431"/>
                  <a:pt x="459" y="482"/>
                </a:cubicBezTo>
                <a:cubicBezTo>
                  <a:pt x="459" y="484"/>
                  <a:pt x="459" y="484"/>
                  <a:pt x="459" y="484"/>
                </a:cubicBezTo>
                <a:cubicBezTo>
                  <a:pt x="462" y="484"/>
                  <a:pt x="462" y="484"/>
                  <a:pt x="462" y="484"/>
                </a:cubicBezTo>
                <a:cubicBezTo>
                  <a:pt x="471" y="483"/>
                  <a:pt x="480" y="481"/>
                  <a:pt x="487" y="480"/>
                </a:cubicBezTo>
                <a:cubicBezTo>
                  <a:pt x="525" y="471"/>
                  <a:pt x="535" y="461"/>
                  <a:pt x="536" y="459"/>
                </a:cubicBezTo>
                <a:cubicBezTo>
                  <a:pt x="537" y="459"/>
                  <a:pt x="537" y="459"/>
                  <a:pt x="537" y="459"/>
                </a:cubicBezTo>
                <a:cubicBezTo>
                  <a:pt x="537" y="458"/>
                  <a:pt x="537" y="458"/>
                  <a:pt x="537" y="458"/>
                </a:cubicBezTo>
                <a:cubicBezTo>
                  <a:pt x="537" y="377"/>
                  <a:pt x="494" y="307"/>
                  <a:pt x="431" y="279"/>
                </a:cubicBezTo>
                <a:cubicBezTo>
                  <a:pt x="405" y="270"/>
                  <a:pt x="405" y="270"/>
                  <a:pt x="405" y="270"/>
                </a:cubicBezTo>
                <a:cubicBezTo>
                  <a:pt x="428" y="254"/>
                  <a:pt x="428" y="254"/>
                  <a:pt x="428" y="254"/>
                </a:cubicBezTo>
                <a:cubicBezTo>
                  <a:pt x="455" y="236"/>
                  <a:pt x="470" y="206"/>
                  <a:pt x="470" y="173"/>
                </a:cubicBezTo>
                <a:cubicBezTo>
                  <a:pt x="470" y="120"/>
                  <a:pt x="427" y="76"/>
                  <a:pt x="373" y="76"/>
                </a:cubicBezTo>
                <a:moveTo>
                  <a:pt x="373" y="76"/>
                </a:moveTo>
                <a:cubicBezTo>
                  <a:pt x="373" y="76"/>
                  <a:pt x="373" y="76"/>
                  <a:pt x="373" y="76"/>
                </a:cubicBezTo>
              </a:path>
              <a:path w="566" h="566">
                <a:moveTo>
                  <a:pt x="231" y="503"/>
                </a:moveTo>
                <a:cubicBezTo>
                  <a:pt x="227" y="503"/>
                  <a:pt x="225" y="502"/>
                  <a:pt x="222" y="500"/>
                </a:cubicBezTo>
                <a:cubicBezTo>
                  <a:pt x="154" y="445"/>
                  <a:pt x="154" y="445"/>
                  <a:pt x="154" y="445"/>
                </a:cubicBezTo>
                <a:cubicBezTo>
                  <a:pt x="150" y="442"/>
                  <a:pt x="148" y="435"/>
                  <a:pt x="150" y="430"/>
                </a:cubicBezTo>
                <a:cubicBezTo>
                  <a:pt x="192" y="283"/>
                  <a:pt x="192" y="283"/>
                  <a:pt x="192" y="283"/>
                </a:cubicBezTo>
                <a:cubicBezTo>
                  <a:pt x="195" y="277"/>
                  <a:pt x="200" y="273"/>
                  <a:pt x="207" y="273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5" y="273"/>
                  <a:pt x="262" y="277"/>
                  <a:pt x="263" y="283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316" y="435"/>
                  <a:pt x="315" y="442"/>
                  <a:pt x="309" y="445"/>
                </a:cubicBezTo>
                <a:cubicBezTo>
                  <a:pt x="239" y="500"/>
                  <a:pt x="239" y="500"/>
                  <a:pt x="239" y="500"/>
                </a:cubicBezTo>
                <a:cubicBezTo>
                  <a:pt x="237" y="502"/>
                  <a:pt x="234" y="503"/>
                  <a:pt x="231" y="503"/>
                </a:cubicBezTo>
                <a:moveTo>
                  <a:pt x="179" y="429"/>
                </a:moveTo>
                <a:cubicBezTo>
                  <a:pt x="231" y="471"/>
                  <a:pt x="231" y="471"/>
                  <a:pt x="231" y="471"/>
                </a:cubicBezTo>
                <a:cubicBezTo>
                  <a:pt x="284" y="429"/>
                  <a:pt x="284" y="429"/>
                  <a:pt x="284" y="429"/>
                </a:cubicBezTo>
                <a:cubicBezTo>
                  <a:pt x="240" y="302"/>
                  <a:pt x="240" y="302"/>
                  <a:pt x="240" y="302"/>
                </a:cubicBezTo>
                <a:cubicBezTo>
                  <a:pt x="218" y="302"/>
                  <a:pt x="218" y="302"/>
                  <a:pt x="218" y="302"/>
                </a:cubicBezTo>
                <a:lnTo>
                  <a:pt x="179" y="429"/>
                </a:lnTo>
                <a:close/>
                <a:moveTo>
                  <a:pt x="179" y="429"/>
                </a:moveTo>
                <a:cubicBezTo>
                  <a:pt x="179" y="429"/>
                  <a:pt x="179" y="429"/>
                  <a:pt x="179" y="429"/>
                </a:cubicBez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8" name="path 188"/>
          <p:cNvSpPr/>
          <p:nvPr/>
        </p:nvSpPr>
        <p:spPr>
          <a:xfrm>
            <a:off x="1862658" y="1029110"/>
            <a:ext cx="359663" cy="345251"/>
          </a:xfrm>
          <a:custGeom>
            <a:avLst/>
            <a:gdLst/>
            <a:ahLst/>
            <a:cxnLst/>
            <a:rect l="0" t="0" r="0" b="0"/>
            <a:pathLst>
              <a:path w="566" h="543">
                <a:moveTo>
                  <a:pt x="197" y="181"/>
                </a:moveTo>
                <a:cubicBezTo>
                  <a:pt x="207" y="233"/>
                  <a:pt x="228" y="276"/>
                  <a:pt x="285" y="280"/>
                </a:cubicBezTo>
                <a:cubicBezTo>
                  <a:pt x="285" y="280"/>
                  <a:pt x="285" y="280"/>
                  <a:pt x="285" y="280"/>
                </a:cubicBezTo>
                <a:cubicBezTo>
                  <a:pt x="285" y="280"/>
                  <a:pt x="285" y="280"/>
                  <a:pt x="291" y="280"/>
                </a:cubicBezTo>
                <a:cubicBezTo>
                  <a:pt x="291" y="280"/>
                  <a:pt x="296" y="280"/>
                  <a:pt x="296" y="280"/>
                </a:cubicBezTo>
                <a:cubicBezTo>
                  <a:pt x="348" y="276"/>
                  <a:pt x="368" y="228"/>
                  <a:pt x="374" y="181"/>
                </a:cubicBezTo>
                <a:cubicBezTo>
                  <a:pt x="374" y="181"/>
                  <a:pt x="374" y="181"/>
                  <a:pt x="374" y="181"/>
                </a:cubicBezTo>
                <a:cubicBezTo>
                  <a:pt x="374" y="164"/>
                  <a:pt x="374" y="142"/>
                  <a:pt x="368" y="125"/>
                </a:cubicBezTo>
                <a:cubicBezTo>
                  <a:pt x="353" y="129"/>
                  <a:pt x="291" y="151"/>
                  <a:pt x="207" y="120"/>
                </a:cubicBezTo>
                <a:cubicBezTo>
                  <a:pt x="192" y="146"/>
                  <a:pt x="197" y="159"/>
                  <a:pt x="197" y="181"/>
                </a:cubicBezTo>
                <a:cubicBezTo>
                  <a:pt x="197" y="181"/>
                  <a:pt x="197" y="181"/>
                  <a:pt x="197" y="181"/>
                </a:cubicBezTo>
                <a:moveTo>
                  <a:pt x="275" y="345"/>
                </a:moveTo>
                <a:cubicBezTo>
                  <a:pt x="265" y="358"/>
                  <a:pt x="265" y="358"/>
                  <a:pt x="265" y="358"/>
                </a:cubicBezTo>
                <a:cubicBezTo>
                  <a:pt x="275" y="362"/>
                  <a:pt x="275" y="362"/>
                  <a:pt x="275" y="362"/>
                </a:cubicBezTo>
                <a:cubicBezTo>
                  <a:pt x="254" y="453"/>
                  <a:pt x="254" y="453"/>
                  <a:pt x="254" y="453"/>
                </a:cubicBezTo>
                <a:cubicBezTo>
                  <a:pt x="223" y="419"/>
                  <a:pt x="192" y="362"/>
                  <a:pt x="186" y="315"/>
                </a:cubicBezTo>
                <a:cubicBezTo>
                  <a:pt x="130" y="332"/>
                  <a:pt x="77" y="350"/>
                  <a:pt x="31" y="375"/>
                </a:cubicBezTo>
                <a:cubicBezTo>
                  <a:pt x="5" y="419"/>
                  <a:pt x="5" y="466"/>
                  <a:pt x="0" y="505"/>
                </a:cubicBezTo>
                <a:cubicBezTo>
                  <a:pt x="197" y="544"/>
                  <a:pt x="384" y="548"/>
                  <a:pt x="566" y="505"/>
                </a:cubicBezTo>
                <a:cubicBezTo>
                  <a:pt x="566" y="466"/>
                  <a:pt x="566" y="419"/>
                  <a:pt x="540" y="375"/>
                </a:cubicBezTo>
                <a:cubicBezTo>
                  <a:pt x="493" y="350"/>
                  <a:pt x="441" y="328"/>
                  <a:pt x="379" y="315"/>
                </a:cubicBezTo>
                <a:cubicBezTo>
                  <a:pt x="374" y="362"/>
                  <a:pt x="358" y="410"/>
                  <a:pt x="322" y="449"/>
                </a:cubicBezTo>
                <a:cubicBezTo>
                  <a:pt x="306" y="362"/>
                  <a:pt x="306" y="362"/>
                  <a:pt x="306" y="362"/>
                </a:cubicBezTo>
                <a:cubicBezTo>
                  <a:pt x="316" y="358"/>
                  <a:pt x="316" y="358"/>
                  <a:pt x="316" y="358"/>
                </a:cubicBezTo>
                <a:cubicBezTo>
                  <a:pt x="306" y="345"/>
                  <a:pt x="306" y="345"/>
                  <a:pt x="306" y="345"/>
                </a:cubicBezTo>
                <a:cubicBezTo>
                  <a:pt x="275" y="345"/>
                  <a:pt x="275" y="345"/>
                  <a:pt x="275" y="345"/>
                </a:cubicBezTo>
                <a:moveTo>
                  <a:pt x="421" y="120"/>
                </a:moveTo>
                <a:cubicBezTo>
                  <a:pt x="421" y="120"/>
                  <a:pt x="421" y="120"/>
                  <a:pt x="421" y="120"/>
                </a:cubicBezTo>
                <a:cubicBezTo>
                  <a:pt x="421" y="129"/>
                  <a:pt x="421" y="129"/>
                  <a:pt x="421" y="129"/>
                </a:cubicBezTo>
                <a:cubicBezTo>
                  <a:pt x="421" y="129"/>
                  <a:pt x="421" y="129"/>
                  <a:pt x="421" y="129"/>
                </a:cubicBezTo>
                <a:cubicBezTo>
                  <a:pt x="421" y="129"/>
                  <a:pt x="421" y="133"/>
                  <a:pt x="421" y="138"/>
                </a:cubicBezTo>
                <a:cubicBezTo>
                  <a:pt x="421" y="142"/>
                  <a:pt x="421" y="142"/>
                  <a:pt x="421" y="142"/>
                </a:cubicBezTo>
                <a:cubicBezTo>
                  <a:pt x="421" y="142"/>
                  <a:pt x="425" y="142"/>
                  <a:pt x="425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36" y="146"/>
                  <a:pt x="436" y="159"/>
                  <a:pt x="436" y="168"/>
                </a:cubicBezTo>
                <a:cubicBezTo>
                  <a:pt x="436" y="185"/>
                  <a:pt x="431" y="203"/>
                  <a:pt x="431" y="207"/>
                </a:cubicBezTo>
                <a:cubicBezTo>
                  <a:pt x="425" y="215"/>
                  <a:pt x="410" y="220"/>
                  <a:pt x="405" y="224"/>
                </a:cubicBezTo>
                <a:cubicBezTo>
                  <a:pt x="389" y="267"/>
                  <a:pt x="363" y="306"/>
                  <a:pt x="301" y="315"/>
                </a:cubicBezTo>
                <a:cubicBezTo>
                  <a:pt x="296" y="315"/>
                  <a:pt x="296" y="315"/>
                  <a:pt x="291" y="315"/>
                </a:cubicBezTo>
                <a:cubicBezTo>
                  <a:pt x="285" y="315"/>
                  <a:pt x="280" y="315"/>
                  <a:pt x="280" y="315"/>
                </a:cubicBezTo>
                <a:cubicBezTo>
                  <a:pt x="280" y="315"/>
                  <a:pt x="280" y="315"/>
                  <a:pt x="280" y="315"/>
                </a:cubicBezTo>
                <a:cubicBezTo>
                  <a:pt x="218" y="306"/>
                  <a:pt x="186" y="272"/>
                  <a:pt x="171" y="224"/>
                </a:cubicBezTo>
                <a:cubicBezTo>
                  <a:pt x="166" y="224"/>
                  <a:pt x="150" y="215"/>
                  <a:pt x="145" y="207"/>
                </a:cubicBezTo>
                <a:cubicBezTo>
                  <a:pt x="140" y="203"/>
                  <a:pt x="135" y="185"/>
                  <a:pt x="135" y="172"/>
                </a:cubicBezTo>
                <a:cubicBezTo>
                  <a:pt x="135" y="159"/>
                  <a:pt x="140" y="151"/>
                  <a:pt x="145" y="146"/>
                </a:cubicBezTo>
                <a:cubicBezTo>
                  <a:pt x="145" y="146"/>
                  <a:pt x="150" y="142"/>
                  <a:pt x="150" y="142"/>
                </a:cubicBezTo>
                <a:cubicBezTo>
                  <a:pt x="150" y="138"/>
                  <a:pt x="150" y="129"/>
                  <a:pt x="150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0" y="86"/>
                  <a:pt x="155" y="64"/>
                  <a:pt x="171" y="47"/>
                </a:cubicBezTo>
                <a:cubicBezTo>
                  <a:pt x="228" y="-17"/>
                  <a:pt x="384" y="4"/>
                  <a:pt x="410" y="51"/>
                </a:cubicBezTo>
                <a:cubicBezTo>
                  <a:pt x="421" y="68"/>
                  <a:pt x="425" y="94"/>
                  <a:pt x="421" y="120"/>
                </a:cubicBez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0" name="picture 1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932998" y="356130"/>
            <a:ext cx="678062" cy="45138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9575703" y="569975"/>
            <a:ext cx="237743" cy="170688"/>
            <a:chOff x="0" y="0"/>
            <a:chExt cx="237743" cy="170688"/>
          </a:xfrm>
        </p:grpSpPr>
        <p:sp>
          <p:nvSpPr>
            <p:cNvPr id="192" name="path 192"/>
            <p:cNvSpPr/>
            <p:nvPr/>
          </p:nvSpPr>
          <p:spPr>
            <a:xfrm>
              <a:off x="6095" y="6096"/>
              <a:ext cx="225552" cy="158496"/>
            </a:xfrm>
            <a:custGeom>
              <a:avLst/>
              <a:gdLst/>
              <a:ahLst/>
              <a:cxnLst/>
              <a:rect l="0" t="0" r="0" b="0"/>
              <a:pathLst>
                <a:path w="355" h="249">
                  <a:moveTo>
                    <a:pt x="0" y="249"/>
                  </a:moveTo>
                  <a:lnTo>
                    <a:pt x="355" y="249"/>
                  </a:lnTo>
                  <a:lnTo>
                    <a:pt x="355" y="0"/>
                  </a:lnTo>
                  <a:lnTo>
                    <a:pt x="0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D9D9D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4" name="path 194"/>
            <p:cNvSpPr/>
            <p:nvPr/>
          </p:nvSpPr>
          <p:spPr>
            <a:xfrm>
              <a:off x="0" y="0"/>
              <a:ext cx="237743" cy="170688"/>
            </a:xfrm>
            <a:custGeom>
              <a:avLst/>
              <a:gdLst/>
              <a:ahLst/>
              <a:cxnLst/>
              <a:rect l="0" t="0" r="0" b="0"/>
              <a:pathLst>
                <a:path w="374" h="268">
                  <a:moveTo>
                    <a:pt x="9" y="259"/>
                  </a:moveTo>
                  <a:lnTo>
                    <a:pt x="364" y="259"/>
                  </a:lnTo>
                  <a:lnTo>
                    <a:pt x="364" y="9"/>
                  </a:lnTo>
                  <a:lnTo>
                    <a:pt x="9" y="9"/>
                  </a:lnTo>
                  <a:lnTo>
                    <a:pt x="9" y="259"/>
                  </a:lnTo>
                  <a:close/>
                </a:path>
              </a:pathLst>
            </a:custGeom>
            <a:noFill/>
            <a:ln w="12192" cap="flat">
              <a:solidFill>
                <a:srgbClr val="C00000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96" name="table 196"/>
          <p:cNvGraphicFramePr>
            <a:graphicFrameLocks noGrp="1"/>
          </p:cNvGraphicFramePr>
          <p:nvPr/>
        </p:nvGraphicFramePr>
        <p:xfrm>
          <a:off x="6291071" y="4145279"/>
          <a:ext cx="4166234" cy="2230754"/>
        </p:xfrm>
        <a:graphic>
          <a:graphicData uri="http://schemas.openxmlformats.org/drawingml/2006/table">
            <a:tbl>
              <a:tblPr/>
              <a:tblGrid>
                <a:gridCol w="4166234"/>
              </a:tblGrid>
              <a:tr h="18497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7574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6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项目数据赋能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8" name="table 198"/>
          <p:cNvGraphicFramePr>
            <a:graphicFrameLocks noGrp="1"/>
          </p:cNvGraphicFramePr>
          <p:nvPr/>
        </p:nvGraphicFramePr>
        <p:xfrm>
          <a:off x="10576559" y="2039112"/>
          <a:ext cx="1523365" cy="4337049"/>
        </p:xfrm>
        <a:graphic>
          <a:graphicData uri="http://schemas.openxmlformats.org/drawingml/2006/table">
            <a:tbl>
              <a:tblPr/>
              <a:tblGrid>
                <a:gridCol w="255904"/>
                <a:gridCol w="1023619"/>
                <a:gridCol w="243839"/>
              </a:tblGrid>
              <a:tr h="353694">
                <a:tc rowSpan="2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2725" algn="l" rtl="0" eaLnBrk="0">
                        <a:lnSpc>
                          <a:spcPct val="8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采购服务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74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4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145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库存服务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765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89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2725" algn="l" rtl="0" eaLnBrk="0">
                        <a:lnSpc>
                          <a:spcPct val="8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销售服务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765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89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33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费控服务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74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89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2725" algn="l" rtl="0" eaLnBrk="0">
                        <a:lnSpc>
                          <a:spcPct val="8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协同服务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765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89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51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总账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765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4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14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应收管理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765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89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145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应付管理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765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89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33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人力服务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74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89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07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CRM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765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04">
                <a:tc vMerge="1"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27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税务服务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6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服务对接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200" name="path 200"/>
          <p:cNvSpPr/>
          <p:nvPr/>
        </p:nvSpPr>
        <p:spPr>
          <a:xfrm>
            <a:off x="1619122" y="1947672"/>
            <a:ext cx="10428985" cy="24383"/>
          </a:xfrm>
          <a:custGeom>
            <a:avLst/>
            <a:gdLst/>
            <a:ahLst/>
            <a:cxnLst/>
            <a:rect l="0" t="0" r="0" b="0"/>
            <a:pathLst>
              <a:path w="16423" h="38">
                <a:moveTo>
                  <a:pt x="16423" y="19"/>
                </a:moveTo>
                <a:lnTo>
                  <a:pt x="0" y="19"/>
                </a:lnTo>
              </a:path>
            </a:pathLst>
          </a:custGeom>
          <a:noFill/>
          <a:ln w="24383" cap="flat">
            <a:solidFill>
              <a:srgbClr val="D9D9D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02" name="table 202"/>
          <p:cNvGraphicFramePr>
            <a:graphicFrameLocks noGrp="1"/>
          </p:cNvGraphicFramePr>
          <p:nvPr/>
        </p:nvGraphicFramePr>
        <p:xfrm>
          <a:off x="1581911" y="1456944"/>
          <a:ext cx="10502899" cy="542290"/>
        </p:xfrm>
        <a:graphic>
          <a:graphicData uri="http://schemas.openxmlformats.org/drawingml/2006/table">
            <a:tbl>
              <a:tblPr/>
              <a:tblGrid>
                <a:gridCol w="1179830"/>
                <a:gridCol w="1129030"/>
                <a:gridCol w="1129030"/>
                <a:gridCol w="1131569"/>
                <a:gridCol w="1129030"/>
                <a:gridCol w="1129030"/>
                <a:gridCol w="1132205"/>
                <a:gridCol w="1129030"/>
                <a:gridCol w="1129030"/>
                <a:gridCol w="285115"/>
              </a:tblGrid>
              <a:tr h="3517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8280" algn="l" rtl="0" eaLnBrk="0">
                        <a:lnSpc>
                          <a:spcPct val="89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PMO工作台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9745" indent="-38608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项目经理工作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台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2575" algn="l" rtl="0" eaLnBrk="0">
                        <a:lnSpc>
                          <a:spcPct val="89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收入台账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1465" algn="l" rtl="0" eaLnBrk="0">
                        <a:lnSpc>
                          <a:spcPct val="8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采购台账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0355" algn="l" rtl="0" eaLnBrk="0">
                        <a:lnSpc>
                          <a:spcPct val="8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项目中心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215" algn="l" rtl="0" eaLnBrk="0">
                        <a:lnSpc>
                          <a:spcPct val="89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团队门户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ct val="8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任务工作台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5915" algn="l" rtl="0" eaLnBrk="0">
                        <a:lnSpc>
                          <a:spcPct val="8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资源看板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4310" algn="l" rtl="0" eaLnBrk="0">
                        <a:lnSpc>
                          <a:spcPct val="8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移动角色门户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21600000">
            <a:off x="0" y="6437376"/>
            <a:ext cx="12088367" cy="420622"/>
            <a:chOff x="0" y="0"/>
            <a:chExt cx="12088367" cy="420622"/>
          </a:xfrm>
        </p:grpSpPr>
        <p:sp>
          <p:nvSpPr>
            <p:cNvPr id="206" name="rect 206"/>
            <p:cNvSpPr/>
            <p:nvPr/>
          </p:nvSpPr>
          <p:spPr>
            <a:xfrm>
              <a:off x="0" y="0"/>
              <a:ext cx="12088367" cy="420622"/>
            </a:xfrm>
            <a:prstGeom prst="rect">
              <a:avLst/>
            </a:prstGeom>
            <a:solidFill>
              <a:srgbClr val="D9D9D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8" name="textbox 208"/>
            <p:cNvSpPr/>
            <p:nvPr/>
          </p:nvSpPr>
          <p:spPr>
            <a:xfrm>
              <a:off x="3636005" y="108012"/>
              <a:ext cx="4807584" cy="21399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5000"/>
                </a:lnSpc>
              </a:pPr>
              <a:r>
                <a:rPr sz="1300" kern="0" spc="100" dirty="0">
                  <a:solidFill>
                    <a:srgbClr val="0D0D0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企业、组织、基础数据、</a:t>
              </a:r>
              <a:r>
                <a:rPr sz="1300" kern="0" spc="90" dirty="0">
                  <a:solidFill>
                    <a:srgbClr val="0D0D0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权限、流程、模板、报表、系统管理</a:t>
              </a:r>
              <a:endParaRPr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10" name="rect 210"/>
            <p:cNvSpPr/>
            <p:nvPr/>
          </p:nvSpPr>
          <p:spPr>
            <a:xfrm>
              <a:off x="24383" y="18287"/>
              <a:ext cx="1444752" cy="402334"/>
            </a:xfrm>
            <a:prstGeom prst="rect">
              <a:avLst/>
            </a:pr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12" name="table 212"/>
          <p:cNvGraphicFramePr>
            <a:graphicFrameLocks noGrp="1"/>
          </p:cNvGraphicFramePr>
          <p:nvPr/>
        </p:nvGraphicFramePr>
        <p:xfrm>
          <a:off x="6580631" y="2575559"/>
          <a:ext cx="1106169" cy="1151889"/>
        </p:xfrm>
        <a:graphic>
          <a:graphicData uri="http://schemas.openxmlformats.org/drawingml/2006/table">
            <a:tbl>
              <a:tblPr/>
              <a:tblGrid>
                <a:gridCol w="1106169"/>
              </a:tblGrid>
              <a:tr h="2559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预算控制规则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335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预算编制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4" name="picture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216" name="textbox 216"/>
          <p:cNvSpPr/>
          <p:nvPr/>
        </p:nvSpPr>
        <p:spPr>
          <a:xfrm>
            <a:off x="146304" y="1520951"/>
            <a:ext cx="1222375" cy="366395"/>
          </a:xfrm>
          <a:prstGeom prst="rect">
            <a:avLst/>
          </a:prstGeom>
          <a:solidFill>
            <a:srgbClr val="C00000">
              <a:alpha val="9764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5105" algn="l" rtl="0" eaLnBrk="0">
              <a:lnSpc>
                <a:spcPct val="89000"/>
              </a:lnSpc>
              <a:spcBef>
                <a:spcPts val="5"/>
              </a:spcBef>
            </a:pPr>
            <a:r>
              <a:rPr sz="16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角色门户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8" name="textbox 218"/>
          <p:cNvSpPr/>
          <p:nvPr/>
        </p:nvSpPr>
        <p:spPr>
          <a:xfrm>
            <a:off x="9064752" y="2042159"/>
            <a:ext cx="1186180" cy="368934"/>
          </a:xfrm>
          <a:prstGeom prst="rect">
            <a:avLst/>
          </a:prstGeom>
          <a:solidFill>
            <a:srgbClr val="C00000">
              <a:alpha val="9960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4475" algn="l" rtl="0" eaLnBrk="0">
              <a:lnSpc>
                <a:spcPct val="95000"/>
              </a:lnSpc>
              <a:spcBef>
                <a:spcPts val="5"/>
              </a:spcBef>
            </a:pPr>
            <a:r>
              <a:rPr sz="13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文档管理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20" name="table 220"/>
          <p:cNvGraphicFramePr>
            <a:graphicFrameLocks noGrp="1"/>
          </p:cNvGraphicFramePr>
          <p:nvPr/>
        </p:nvGraphicFramePr>
        <p:xfrm>
          <a:off x="4142232" y="2569464"/>
          <a:ext cx="1106170" cy="261620"/>
        </p:xfrm>
        <a:graphic>
          <a:graphicData uri="http://schemas.openxmlformats.org/drawingml/2006/table">
            <a:tbl>
              <a:tblPr>
                <a:solidFill>
                  <a:srgbClr val="D9D9D9"/>
                </a:solidFill>
              </a:tblPr>
              <a:tblGrid>
                <a:gridCol w="1106170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WBS模板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2" name="table 222"/>
          <p:cNvGraphicFramePr>
            <a:graphicFrameLocks noGrp="1"/>
          </p:cNvGraphicFramePr>
          <p:nvPr/>
        </p:nvGraphicFramePr>
        <p:xfrm>
          <a:off x="4142232" y="2865119"/>
          <a:ext cx="1106170" cy="261620"/>
        </p:xfrm>
        <a:graphic>
          <a:graphicData uri="http://schemas.openxmlformats.org/drawingml/2006/table">
            <a:tbl>
              <a:tblPr/>
              <a:tblGrid>
                <a:gridCol w="1106170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114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计划编制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4" name="table 224"/>
          <p:cNvGraphicFramePr>
            <a:graphicFrameLocks noGrp="1"/>
          </p:cNvGraphicFramePr>
          <p:nvPr/>
        </p:nvGraphicFramePr>
        <p:xfrm>
          <a:off x="4142232" y="3160776"/>
          <a:ext cx="1106170" cy="261620"/>
        </p:xfrm>
        <a:graphic>
          <a:graphicData uri="http://schemas.openxmlformats.org/drawingml/2006/table">
            <a:tbl>
              <a:tblPr/>
              <a:tblGrid>
                <a:gridCol w="1106170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430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任务工作台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6" name="table 226"/>
          <p:cNvGraphicFramePr>
            <a:graphicFrameLocks noGrp="1"/>
          </p:cNvGraphicFramePr>
          <p:nvPr/>
        </p:nvGraphicFramePr>
        <p:xfrm>
          <a:off x="4139183" y="3456431"/>
          <a:ext cx="1106170" cy="261620"/>
        </p:xfrm>
        <a:graphic>
          <a:graphicData uri="http://schemas.openxmlformats.org/drawingml/2006/table">
            <a:tbl>
              <a:tblPr>
                <a:solidFill>
                  <a:srgbClr val="D9D9D9"/>
                </a:solidFill>
              </a:tblPr>
              <a:tblGrid>
                <a:gridCol w="1106170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3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计划调整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8" name="table 228"/>
          <p:cNvGraphicFramePr>
            <a:graphicFrameLocks noGrp="1"/>
          </p:cNvGraphicFramePr>
          <p:nvPr/>
        </p:nvGraphicFramePr>
        <p:xfrm>
          <a:off x="4139183" y="3755135"/>
          <a:ext cx="1106170" cy="261620"/>
        </p:xfrm>
        <a:graphic>
          <a:graphicData uri="http://schemas.openxmlformats.org/drawingml/2006/table">
            <a:tbl>
              <a:tblPr>
                <a:solidFill>
                  <a:srgbClr val="D9D9D9"/>
                </a:solidFill>
              </a:tblPr>
              <a:tblGrid>
                <a:gridCol w="1106170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064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计划偏差分析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0" name="table 230"/>
          <p:cNvGraphicFramePr>
            <a:graphicFrameLocks noGrp="1"/>
          </p:cNvGraphicFramePr>
          <p:nvPr/>
        </p:nvGraphicFramePr>
        <p:xfrm>
          <a:off x="5340095" y="2590800"/>
          <a:ext cx="1094104" cy="261620"/>
        </p:xfrm>
        <a:graphic>
          <a:graphicData uri="http://schemas.openxmlformats.org/drawingml/2006/table">
            <a:tbl>
              <a:tblPr>
                <a:solidFill>
                  <a:srgbClr val="D9D9D9"/>
                </a:solidFill>
              </a:tblPr>
              <a:tblGrid>
                <a:gridCol w="1094104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48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开工单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2" name="table 232"/>
          <p:cNvGraphicFramePr>
            <a:graphicFrameLocks noGrp="1"/>
          </p:cNvGraphicFramePr>
          <p:nvPr/>
        </p:nvGraphicFramePr>
        <p:xfrm>
          <a:off x="5340095" y="2886455"/>
          <a:ext cx="1094104" cy="261620"/>
        </p:xfrm>
        <a:graphic>
          <a:graphicData uri="http://schemas.openxmlformats.org/drawingml/2006/table">
            <a:tbl>
              <a:tblPr>
                <a:solidFill>
                  <a:srgbClr val="D9D9D9"/>
                </a:solidFill>
              </a:tblPr>
              <a:tblGrid>
                <a:gridCol w="1094104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22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验收单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4" name="table 234"/>
          <p:cNvGraphicFramePr>
            <a:graphicFrameLocks noGrp="1"/>
          </p:cNvGraphicFramePr>
          <p:nvPr/>
        </p:nvGraphicFramePr>
        <p:xfrm>
          <a:off x="9101328" y="2575559"/>
          <a:ext cx="1094105" cy="261620"/>
        </p:xfrm>
        <a:graphic>
          <a:graphicData uri="http://schemas.openxmlformats.org/drawingml/2006/table">
            <a:tbl>
              <a:tblPr>
                <a:solidFill>
                  <a:srgbClr val="D9D9D9"/>
                </a:solidFill>
              </a:tblPr>
              <a:tblGrid>
                <a:gridCol w="1094105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860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文档目录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6" name="table 236"/>
          <p:cNvGraphicFramePr>
            <a:graphicFrameLocks noGrp="1"/>
          </p:cNvGraphicFramePr>
          <p:nvPr/>
        </p:nvGraphicFramePr>
        <p:xfrm>
          <a:off x="9125711" y="5568695"/>
          <a:ext cx="1094105" cy="261619"/>
        </p:xfrm>
        <a:graphic>
          <a:graphicData uri="http://schemas.openxmlformats.org/drawingml/2006/table">
            <a:tbl>
              <a:tblPr/>
              <a:tblGrid>
                <a:gridCol w="1094105"/>
              </a:tblGrid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01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采购监控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8" name="table 238"/>
          <p:cNvGraphicFramePr>
            <a:graphicFrameLocks noGrp="1"/>
          </p:cNvGraphicFramePr>
          <p:nvPr/>
        </p:nvGraphicFramePr>
        <p:xfrm>
          <a:off x="9125711" y="5120640"/>
          <a:ext cx="1094105" cy="261619"/>
        </p:xfrm>
        <a:graphic>
          <a:graphicData uri="http://schemas.openxmlformats.org/drawingml/2006/table">
            <a:tbl>
              <a:tblPr/>
              <a:tblGrid>
                <a:gridCol w="1094105"/>
              </a:tblGrid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收入监控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0" name="table 240"/>
          <p:cNvGraphicFramePr>
            <a:graphicFrameLocks noGrp="1"/>
          </p:cNvGraphicFramePr>
          <p:nvPr/>
        </p:nvGraphicFramePr>
        <p:xfrm>
          <a:off x="9125711" y="4703064"/>
          <a:ext cx="1094105" cy="261620"/>
        </p:xfrm>
        <a:graphic>
          <a:graphicData uri="http://schemas.openxmlformats.org/drawingml/2006/table">
            <a:tbl>
              <a:tblPr/>
              <a:tblGrid>
                <a:gridCol w="1094105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23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阶段结算模型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2" name="table 242"/>
          <p:cNvGraphicFramePr>
            <a:graphicFrameLocks noGrp="1"/>
          </p:cNvGraphicFramePr>
          <p:nvPr/>
        </p:nvGraphicFramePr>
        <p:xfrm>
          <a:off x="9125711" y="4285488"/>
          <a:ext cx="1094105" cy="261620"/>
        </p:xfrm>
        <a:graphic>
          <a:graphicData uri="http://schemas.openxmlformats.org/drawingml/2006/table">
            <a:tbl>
              <a:tblPr/>
              <a:tblGrid>
                <a:gridCol w="1094105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预警模型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4" name="table 244"/>
          <p:cNvGraphicFramePr>
            <a:graphicFrameLocks noGrp="1"/>
          </p:cNvGraphicFramePr>
          <p:nvPr/>
        </p:nvGraphicFramePr>
        <p:xfrm>
          <a:off x="7805928" y="5120640"/>
          <a:ext cx="1090930" cy="261619"/>
        </p:xfrm>
        <a:graphic>
          <a:graphicData uri="http://schemas.openxmlformats.org/drawingml/2006/table">
            <a:tbl>
              <a:tblPr/>
              <a:tblGrid>
                <a:gridCol w="1090930"/>
              </a:tblGrid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工时投入偏差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6" name="table 246"/>
          <p:cNvGraphicFramePr>
            <a:graphicFrameLocks noGrp="1"/>
          </p:cNvGraphicFramePr>
          <p:nvPr/>
        </p:nvGraphicFramePr>
        <p:xfrm>
          <a:off x="6483095" y="5120640"/>
          <a:ext cx="1090930" cy="261619"/>
        </p:xfrm>
        <a:graphic>
          <a:graphicData uri="http://schemas.openxmlformats.org/drawingml/2006/table">
            <a:tbl>
              <a:tblPr/>
              <a:tblGrid>
                <a:gridCol w="1090930"/>
              </a:tblGrid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0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合同执行预测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8" name="table 248"/>
          <p:cNvGraphicFramePr>
            <a:graphicFrameLocks noGrp="1"/>
          </p:cNvGraphicFramePr>
          <p:nvPr/>
        </p:nvGraphicFramePr>
        <p:xfrm>
          <a:off x="7805928" y="4703064"/>
          <a:ext cx="1090930" cy="261620"/>
        </p:xfrm>
        <a:graphic>
          <a:graphicData uri="http://schemas.openxmlformats.org/drawingml/2006/table">
            <a:tbl>
              <a:tblPr/>
              <a:tblGrid>
                <a:gridCol w="1090930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0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工时预测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0" name="table 250"/>
          <p:cNvGraphicFramePr>
            <a:graphicFrameLocks noGrp="1"/>
          </p:cNvGraphicFramePr>
          <p:nvPr/>
        </p:nvGraphicFramePr>
        <p:xfrm>
          <a:off x="6483095" y="4703064"/>
          <a:ext cx="1090930" cy="261620"/>
        </p:xfrm>
        <a:graphic>
          <a:graphicData uri="http://schemas.openxmlformats.org/drawingml/2006/table">
            <a:tbl>
              <a:tblPr/>
              <a:tblGrid>
                <a:gridCol w="1090930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11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付款预测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2" name="table 252"/>
          <p:cNvGraphicFramePr>
            <a:graphicFrameLocks noGrp="1"/>
          </p:cNvGraphicFramePr>
          <p:nvPr/>
        </p:nvGraphicFramePr>
        <p:xfrm>
          <a:off x="7805928" y="4285488"/>
          <a:ext cx="1090930" cy="261620"/>
        </p:xfrm>
        <a:graphic>
          <a:graphicData uri="http://schemas.openxmlformats.org/drawingml/2006/table">
            <a:tbl>
              <a:tblPr/>
              <a:tblGrid>
                <a:gridCol w="1090930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44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进度预测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4" name="table 254"/>
          <p:cNvGraphicFramePr>
            <a:graphicFrameLocks noGrp="1"/>
          </p:cNvGraphicFramePr>
          <p:nvPr/>
        </p:nvGraphicFramePr>
        <p:xfrm>
          <a:off x="6483095" y="4285488"/>
          <a:ext cx="1090930" cy="261620"/>
        </p:xfrm>
        <a:graphic>
          <a:graphicData uri="http://schemas.openxmlformats.org/drawingml/2006/table">
            <a:tbl>
              <a:tblPr/>
              <a:tblGrid>
                <a:gridCol w="1090930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828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收款预测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6" name="table 256"/>
          <p:cNvGraphicFramePr>
            <a:graphicFrameLocks noGrp="1"/>
          </p:cNvGraphicFramePr>
          <p:nvPr/>
        </p:nvGraphicFramePr>
        <p:xfrm>
          <a:off x="9101328" y="2874263"/>
          <a:ext cx="1094105" cy="259079"/>
        </p:xfrm>
        <a:graphic>
          <a:graphicData uri="http://schemas.openxmlformats.org/drawingml/2006/table">
            <a:tbl>
              <a:tblPr/>
              <a:tblGrid>
                <a:gridCol w="1094105"/>
              </a:tblGrid>
              <a:tr h="2495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66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项目文档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8" name="table 258"/>
          <p:cNvGraphicFramePr>
            <a:graphicFrameLocks noGrp="1"/>
          </p:cNvGraphicFramePr>
          <p:nvPr/>
        </p:nvGraphicFramePr>
        <p:xfrm>
          <a:off x="188976" y="3425951"/>
          <a:ext cx="1078864" cy="261620"/>
        </p:xfrm>
        <a:graphic>
          <a:graphicData uri="http://schemas.openxmlformats.org/drawingml/2006/table">
            <a:tbl>
              <a:tblPr/>
              <a:tblGrid>
                <a:gridCol w="1078864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368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项目模板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0" name="table 260"/>
          <p:cNvGraphicFramePr>
            <a:graphicFrameLocks noGrp="1"/>
          </p:cNvGraphicFramePr>
          <p:nvPr/>
        </p:nvGraphicFramePr>
        <p:xfrm>
          <a:off x="4651247" y="5120640"/>
          <a:ext cx="1078865" cy="261619"/>
        </p:xfrm>
        <a:graphic>
          <a:graphicData uri="http://schemas.openxmlformats.org/drawingml/2006/table">
            <a:tbl>
              <a:tblPr/>
              <a:tblGrid>
                <a:gridCol w="1078865"/>
              </a:tblGrid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7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工时成本计算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2" name="table 262"/>
          <p:cNvGraphicFramePr>
            <a:graphicFrameLocks noGrp="1"/>
          </p:cNvGraphicFramePr>
          <p:nvPr/>
        </p:nvGraphicFramePr>
        <p:xfrm>
          <a:off x="4651247" y="4703064"/>
          <a:ext cx="1078865" cy="261620"/>
        </p:xfrm>
        <a:graphic>
          <a:graphicData uri="http://schemas.openxmlformats.org/drawingml/2006/table">
            <a:tbl>
              <a:tblPr/>
              <a:tblGrid>
                <a:gridCol w="1078865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81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工时设置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4" name="table 264"/>
          <p:cNvGraphicFramePr>
            <a:graphicFrameLocks noGrp="1"/>
          </p:cNvGraphicFramePr>
          <p:nvPr/>
        </p:nvGraphicFramePr>
        <p:xfrm>
          <a:off x="188976" y="3721607"/>
          <a:ext cx="1078864" cy="261620"/>
        </p:xfrm>
        <a:graphic>
          <a:graphicData uri="http://schemas.openxmlformats.org/drawingml/2006/table">
            <a:tbl>
              <a:tblPr/>
              <a:tblGrid>
                <a:gridCol w="1078864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368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项目中心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6" name="table 266"/>
          <p:cNvGraphicFramePr>
            <a:graphicFrameLocks noGrp="1"/>
          </p:cNvGraphicFramePr>
          <p:nvPr/>
        </p:nvGraphicFramePr>
        <p:xfrm>
          <a:off x="1517903" y="3432047"/>
          <a:ext cx="1078865" cy="261620"/>
        </p:xfrm>
        <a:graphic>
          <a:graphicData uri="http://schemas.openxmlformats.org/drawingml/2006/table">
            <a:tbl>
              <a:tblPr/>
              <a:tblGrid>
                <a:gridCol w="1078865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87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收入台账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8" name="table 268"/>
          <p:cNvGraphicFramePr>
            <a:graphicFrameLocks noGrp="1"/>
          </p:cNvGraphicFramePr>
          <p:nvPr/>
        </p:nvGraphicFramePr>
        <p:xfrm>
          <a:off x="2846832" y="3745992"/>
          <a:ext cx="1078865" cy="261620"/>
        </p:xfrm>
        <a:graphic>
          <a:graphicData uri="http://schemas.openxmlformats.org/drawingml/2006/table">
            <a:tbl>
              <a:tblPr/>
              <a:tblGrid>
                <a:gridCol w="1078865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558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采购台账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0" name="table 270"/>
          <p:cNvGraphicFramePr>
            <a:graphicFrameLocks noGrp="1"/>
          </p:cNvGraphicFramePr>
          <p:nvPr/>
        </p:nvGraphicFramePr>
        <p:xfrm>
          <a:off x="4651247" y="4285488"/>
          <a:ext cx="1078865" cy="261620"/>
        </p:xfrm>
        <a:graphic>
          <a:graphicData uri="http://schemas.openxmlformats.org/drawingml/2006/table">
            <a:tbl>
              <a:tblPr/>
              <a:tblGrid>
                <a:gridCol w="1078865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81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工时填报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2" name="table 272"/>
          <p:cNvGraphicFramePr>
            <a:graphicFrameLocks noGrp="1"/>
          </p:cNvGraphicFramePr>
          <p:nvPr/>
        </p:nvGraphicFramePr>
        <p:xfrm>
          <a:off x="1517903" y="3727704"/>
          <a:ext cx="1078865" cy="261620"/>
        </p:xfrm>
        <a:graphic>
          <a:graphicData uri="http://schemas.openxmlformats.org/drawingml/2006/table">
            <a:tbl>
              <a:tblPr/>
              <a:tblGrid>
                <a:gridCol w="1078865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622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开票申请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4" name="table 274"/>
          <p:cNvGraphicFramePr>
            <a:graphicFrameLocks noGrp="1"/>
          </p:cNvGraphicFramePr>
          <p:nvPr/>
        </p:nvGraphicFramePr>
        <p:xfrm>
          <a:off x="2849880" y="3151632"/>
          <a:ext cx="1075689" cy="261620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3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付款预测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6" name="table 276"/>
          <p:cNvGraphicFramePr>
            <a:graphicFrameLocks noGrp="1"/>
          </p:cNvGraphicFramePr>
          <p:nvPr/>
        </p:nvGraphicFramePr>
        <p:xfrm>
          <a:off x="2849880" y="2855976"/>
          <a:ext cx="1075689" cy="261620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684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供应商结算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8" name="table 278"/>
          <p:cNvGraphicFramePr>
            <a:graphicFrameLocks noGrp="1"/>
          </p:cNvGraphicFramePr>
          <p:nvPr/>
        </p:nvGraphicFramePr>
        <p:xfrm>
          <a:off x="2849880" y="2560319"/>
          <a:ext cx="1075689" cy="261620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3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采购合同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0" name="table 280"/>
          <p:cNvGraphicFramePr>
            <a:graphicFrameLocks noGrp="1"/>
          </p:cNvGraphicFramePr>
          <p:nvPr/>
        </p:nvGraphicFramePr>
        <p:xfrm>
          <a:off x="1520951" y="2542032"/>
          <a:ext cx="1075689" cy="261620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368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销售合同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2" name="table 282"/>
          <p:cNvGraphicFramePr>
            <a:graphicFrameLocks noGrp="1"/>
          </p:cNvGraphicFramePr>
          <p:nvPr/>
        </p:nvGraphicFramePr>
        <p:xfrm>
          <a:off x="1520951" y="3136392"/>
          <a:ext cx="1075689" cy="261620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685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收款预测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4" name="table 284"/>
          <p:cNvGraphicFramePr>
            <a:graphicFrameLocks noGrp="1"/>
          </p:cNvGraphicFramePr>
          <p:nvPr/>
        </p:nvGraphicFramePr>
        <p:xfrm>
          <a:off x="1520951" y="2840735"/>
          <a:ext cx="1075689" cy="261620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68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收入结算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6" name="table 286"/>
          <p:cNvGraphicFramePr>
            <a:graphicFrameLocks noGrp="1"/>
          </p:cNvGraphicFramePr>
          <p:nvPr/>
        </p:nvGraphicFramePr>
        <p:xfrm>
          <a:off x="192024" y="2535935"/>
          <a:ext cx="1075689" cy="261620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304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合同立项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8" name="table 288"/>
          <p:cNvGraphicFramePr>
            <a:graphicFrameLocks noGrp="1"/>
          </p:cNvGraphicFramePr>
          <p:nvPr/>
        </p:nvGraphicFramePr>
        <p:xfrm>
          <a:off x="192024" y="3127247"/>
          <a:ext cx="1075689" cy="261620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17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项目立项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0" name="table 290"/>
          <p:cNvGraphicFramePr>
            <a:graphicFrameLocks noGrp="1"/>
          </p:cNvGraphicFramePr>
          <p:nvPr/>
        </p:nvGraphicFramePr>
        <p:xfrm>
          <a:off x="192024" y="2831592"/>
          <a:ext cx="1075689" cy="261620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3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提前立项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2" name="table 292"/>
          <p:cNvGraphicFramePr>
            <a:graphicFrameLocks noGrp="1"/>
          </p:cNvGraphicFramePr>
          <p:nvPr/>
        </p:nvGraphicFramePr>
        <p:xfrm>
          <a:off x="7897368" y="2566415"/>
          <a:ext cx="1075690" cy="261620"/>
        </p:xfrm>
        <a:graphic>
          <a:graphicData uri="http://schemas.openxmlformats.org/drawingml/2006/table">
            <a:tbl>
              <a:tblPr/>
              <a:tblGrid>
                <a:gridCol w="1075690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622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基础设置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4" name="table 294"/>
          <p:cNvGraphicFramePr>
            <a:graphicFrameLocks noGrp="1"/>
          </p:cNvGraphicFramePr>
          <p:nvPr/>
        </p:nvGraphicFramePr>
        <p:xfrm>
          <a:off x="7897368" y="3160776"/>
          <a:ext cx="1075690" cy="261620"/>
        </p:xfrm>
        <a:graphic>
          <a:graphicData uri="http://schemas.openxmlformats.org/drawingml/2006/table">
            <a:tbl>
              <a:tblPr/>
              <a:tblGrid>
                <a:gridCol w="1075690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87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工时分析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6" name="table 296"/>
          <p:cNvGraphicFramePr>
            <a:graphicFrameLocks noGrp="1"/>
          </p:cNvGraphicFramePr>
          <p:nvPr/>
        </p:nvGraphicFramePr>
        <p:xfrm>
          <a:off x="3215640" y="5120640"/>
          <a:ext cx="1075690" cy="261619"/>
        </p:xfrm>
        <a:graphic>
          <a:graphicData uri="http://schemas.openxmlformats.org/drawingml/2006/table">
            <a:tbl>
              <a:tblPr/>
              <a:tblGrid>
                <a:gridCol w="1075690"/>
              </a:tblGrid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20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阶段模板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8" name="table 298"/>
          <p:cNvGraphicFramePr>
            <a:graphicFrameLocks noGrp="1"/>
          </p:cNvGraphicFramePr>
          <p:nvPr/>
        </p:nvGraphicFramePr>
        <p:xfrm>
          <a:off x="3215640" y="5568695"/>
          <a:ext cx="1075690" cy="261619"/>
        </p:xfrm>
        <a:graphic>
          <a:graphicData uri="http://schemas.openxmlformats.org/drawingml/2006/table">
            <a:tbl>
              <a:tblPr/>
              <a:tblGrid>
                <a:gridCol w="1075690"/>
              </a:tblGrid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034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WBS模板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0" name="table 300"/>
          <p:cNvGraphicFramePr>
            <a:graphicFrameLocks noGrp="1"/>
          </p:cNvGraphicFramePr>
          <p:nvPr/>
        </p:nvGraphicFramePr>
        <p:xfrm>
          <a:off x="4651247" y="5568695"/>
          <a:ext cx="1075690" cy="261619"/>
        </p:xfrm>
        <a:graphic>
          <a:graphicData uri="http://schemas.openxmlformats.org/drawingml/2006/table">
            <a:tbl>
              <a:tblPr/>
              <a:tblGrid>
                <a:gridCol w="1075690"/>
              </a:tblGrid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工时输出报表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2" name="table 302"/>
          <p:cNvGraphicFramePr>
            <a:graphicFrameLocks noGrp="1"/>
          </p:cNvGraphicFramePr>
          <p:nvPr/>
        </p:nvGraphicFramePr>
        <p:xfrm>
          <a:off x="335279" y="5568695"/>
          <a:ext cx="1075689" cy="261619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481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4" name="table 304"/>
          <p:cNvGraphicFramePr>
            <a:graphicFrameLocks noGrp="1"/>
          </p:cNvGraphicFramePr>
          <p:nvPr/>
        </p:nvGraphicFramePr>
        <p:xfrm>
          <a:off x="335279" y="5120640"/>
          <a:ext cx="1075689" cy="261619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17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项目团队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6" name="table 306"/>
          <p:cNvGraphicFramePr>
            <a:graphicFrameLocks noGrp="1"/>
          </p:cNvGraphicFramePr>
          <p:nvPr/>
        </p:nvGraphicFramePr>
        <p:xfrm>
          <a:off x="1737360" y="5120640"/>
          <a:ext cx="1075689" cy="261619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06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进度偏差分析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8" name="table 308"/>
          <p:cNvGraphicFramePr>
            <a:graphicFrameLocks noGrp="1"/>
          </p:cNvGraphicFramePr>
          <p:nvPr/>
        </p:nvGraphicFramePr>
        <p:xfrm>
          <a:off x="1737360" y="5568695"/>
          <a:ext cx="1075689" cy="261619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368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计划调整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0" name="table 310"/>
          <p:cNvGraphicFramePr>
            <a:graphicFrameLocks noGrp="1"/>
          </p:cNvGraphicFramePr>
          <p:nvPr/>
        </p:nvGraphicFramePr>
        <p:xfrm>
          <a:off x="3215640" y="4703064"/>
          <a:ext cx="1075690" cy="261620"/>
        </p:xfrm>
        <a:graphic>
          <a:graphicData uri="http://schemas.openxmlformats.org/drawingml/2006/table">
            <a:tbl>
              <a:tblPr/>
              <a:tblGrid>
                <a:gridCol w="1075690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11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收入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2" name="table 312"/>
          <p:cNvGraphicFramePr>
            <a:graphicFrameLocks noGrp="1"/>
          </p:cNvGraphicFramePr>
          <p:nvPr/>
        </p:nvGraphicFramePr>
        <p:xfrm>
          <a:off x="335279" y="4703064"/>
          <a:ext cx="1075689" cy="261620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17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项目阶段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4" name="table 314"/>
          <p:cNvGraphicFramePr>
            <a:graphicFrameLocks noGrp="1"/>
          </p:cNvGraphicFramePr>
          <p:nvPr/>
        </p:nvGraphicFramePr>
        <p:xfrm>
          <a:off x="1737360" y="4703064"/>
          <a:ext cx="1075689" cy="261620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68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任务工作台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6" name="table 316"/>
          <p:cNvGraphicFramePr>
            <a:graphicFrameLocks noGrp="1"/>
          </p:cNvGraphicFramePr>
          <p:nvPr/>
        </p:nvGraphicFramePr>
        <p:xfrm>
          <a:off x="3215640" y="4285488"/>
          <a:ext cx="1075690" cy="261620"/>
        </p:xfrm>
        <a:graphic>
          <a:graphicData uri="http://schemas.openxmlformats.org/drawingml/2006/table">
            <a:tbl>
              <a:tblPr/>
              <a:tblGrid>
                <a:gridCol w="1075690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87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收款明细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8" name="table 318"/>
          <p:cNvGraphicFramePr>
            <a:graphicFrameLocks noGrp="1"/>
          </p:cNvGraphicFramePr>
          <p:nvPr/>
        </p:nvGraphicFramePr>
        <p:xfrm>
          <a:off x="335279" y="4285488"/>
          <a:ext cx="1075689" cy="261620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558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立项申请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0" name="table 320"/>
          <p:cNvGraphicFramePr>
            <a:graphicFrameLocks noGrp="1"/>
          </p:cNvGraphicFramePr>
          <p:nvPr/>
        </p:nvGraphicFramePr>
        <p:xfrm>
          <a:off x="1737360" y="4285488"/>
          <a:ext cx="1075689" cy="261620"/>
        </p:xfrm>
        <a:graphic>
          <a:graphicData uri="http://schemas.openxmlformats.org/drawingml/2006/table">
            <a:tbl>
              <a:tblPr/>
              <a:tblGrid>
                <a:gridCol w="1075689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368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计划编制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2" name="table 322"/>
          <p:cNvGraphicFramePr>
            <a:graphicFrameLocks noGrp="1"/>
          </p:cNvGraphicFramePr>
          <p:nvPr/>
        </p:nvGraphicFramePr>
        <p:xfrm>
          <a:off x="2846832" y="3450335"/>
          <a:ext cx="1078865" cy="259079"/>
        </p:xfrm>
        <a:graphic>
          <a:graphicData uri="http://schemas.openxmlformats.org/drawingml/2006/table">
            <a:tbl>
              <a:tblPr/>
              <a:tblGrid>
                <a:gridCol w="1078865"/>
              </a:tblGrid>
              <a:tr h="2495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项目付款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4" name="table 324"/>
          <p:cNvGraphicFramePr>
            <a:graphicFrameLocks noGrp="1"/>
          </p:cNvGraphicFramePr>
          <p:nvPr/>
        </p:nvGraphicFramePr>
        <p:xfrm>
          <a:off x="7897368" y="2865120"/>
          <a:ext cx="1075690" cy="259079"/>
        </p:xfrm>
        <a:graphic>
          <a:graphicData uri="http://schemas.openxmlformats.org/drawingml/2006/table">
            <a:tbl>
              <a:tblPr/>
              <a:tblGrid>
                <a:gridCol w="1075690"/>
              </a:tblGrid>
              <a:tr h="2495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87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工时填报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6" name="textbox 326"/>
          <p:cNvSpPr/>
          <p:nvPr/>
        </p:nvSpPr>
        <p:spPr>
          <a:xfrm>
            <a:off x="6586727" y="3471672"/>
            <a:ext cx="1094739" cy="250190"/>
          </a:xfrm>
          <a:prstGeom prst="rect">
            <a:avLst/>
          </a:prstGeom>
          <a:solidFill>
            <a:srgbClr val="D9D9D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733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预算执行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8" name="textbox 328"/>
          <p:cNvSpPr/>
          <p:nvPr/>
        </p:nvSpPr>
        <p:spPr>
          <a:xfrm>
            <a:off x="6589776" y="3176015"/>
            <a:ext cx="1091564" cy="250190"/>
          </a:xfrm>
          <a:prstGeom prst="rect">
            <a:avLst/>
          </a:prstGeom>
          <a:solidFill>
            <a:srgbClr val="D9D9D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3025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预算执行对比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0" name="textbox 330"/>
          <p:cNvSpPr/>
          <p:nvPr/>
        </p:nvSpPr>
        <p:spPr>
          <a:xfrm>
            <a:off x="224239" y="6557861"/>
            <a:ext cx="1045210" cy="2432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数字化建模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2" name="path 332"/>
          <p:cNvSpPr/>
          <p:nvPr/>
        </p:nvSpPr>
        <p:spPr>
          <a:xfrm>
            <a:off x="10832592" y="2136647"/>
            <a:ext cx="1024128" cy="12192"/>
          </a:xfrm>
          <a:custGeom>
            <a:avLst/>
            <a:gdLst/>
            <a:ahLst/>
            <a:cxnLst/>
            <a:rect l="0" t="0" r="0" b="0"/>
            <a:pathLst>
              <a:path w="1612" h="19">
                <a:moveTo>
                  <a:pt x="1612" y="9"/>
                </a:moveTo>
                <a:lnTo>
                  <a:pt x="0" y="9"/>
                </a:lnTo>
              </a:path>
            </a:pathLst>
          </a:custGeom>
          <a:noFill/>
          <a:ln w="12192" cap="flat">
            <a:solidFill>
              <a:srgbClr val="C0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4" name="path 334"/>
          <p:cNvSpPr/>
          <p:nvPr/>
        </p:nvSpPr>
        <p:spPr>
          <a:xfrm>
            <a:off x="10832592" y="5910071"/>
            <a:ext cx="1024128" cy="12192"/>
          </a:xfrm>
          <a:custGeom>
            <a:avLst/>
            <a:gdLst/>
            <a:ahLst/>
            <a:cxnLst/>
            <a:rect l="0" t="0" r="0" b="0"/>
            <a:pathLst>
              <a:path w="1612" h="19">
                <a:moveTo>
                  <a:pt x="0" y="9"/>
                </a:moveTo>
                <a:lnTo>
                  <a:pt x="1612" y="9"/>
                </a:lnTo>
              </a:path>
            </a:pathLst>
          </a:custGeom>
          <a:noFill/>
          <a:ln w="12192" cap="flat">
            <a:solidFill>
              <a:srgbClr val="C0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6" name="path 336"/>
          <p:cNvSpPr/>
          <p:nvPr/>
        </p:nvSpPr>
        <p:spPr>
          <a:xfrm>
            <a:off x="10591800" y="5986271"/>
            <a:ext cx="85344" cy="85343"/>
          </a:xfrm>
          <a:custGeom>
            <a:avLst/>
            <a:gdLst/>
            <a:ahLst/>
            <a:cxnLst/>
            <a:rect l="0" t="0" r="0" b="0"/>
            <a:pathLst>
              <a:path w="134" h="134">
                <a:moveTo>
                  <a:pt x="19" y="115"/>
                </a:moveTo>
                <a:cubicBezTo>
                  <a:pt x="19" y="62"/>
                  <a:pt x="62" y="19"/>
                  <a:pt x="115" y="19"/>
                </a:cubicBezTo>
              </a:path>
            </a:pathLst>
          </a:custGeom>
          <a:noFill/>
          <a:ln w="24383" cap="flat">
            <a:solidFill>
              <a:srgbClr val="C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8" name="path 338"/>
          <p:cNvSpPr/>
          <p:nvPr/>
        </p:nvSpPr>
        <p:spPr>
          <a:xfrm>
            <a:off x="12015215" y="5986271"/>
            <a:ext cx="85344" cy="85343"/>
          </a:xfrm>
          <a:custGeom>
            <a:avLst/>
            <a:gdLst/>
            <a:ahLst/>
            <a:cxnLst/>
            <a:rect l="0" t="0" r="0" b="0"/>
            <a:pathLst>
              <a:path w="134" h="134">
                <a:moveTo>
                  <a:pt x="19" y="19"/>
                </a:moveTo>
                <a:cubicBezTo>
                  <a:pt x="72" y="19"/>
                  <a:pt x="115" y="62"/>
                  <a:pt x="115" y="115"/>
                </a:cubicBezTo>
              </a:path>
            </a:pathLst>
          </a:custGeom>
          <a:noFill/>
          <a:ln w="24383" cap="flat">
            <a:solidFill>
              <a:srgbClr val="C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21600000">
            <a:off x="533400" y="1490471"/>
            <a:ext cx="10808207" cy="2319528"/>
            <a:chOff x="0" y="0"/>
            <a:chExt cx="10808207" cy="2319528"/>
          </a:xfrm>
        </p:grpSpPr>
        <p:sp>
          <p:nvSpPr>
            <p:cNvPr id="340" name="path 340"/>
            <p:cNvSpPr/>
            <p:nvPr/>
          </p:nvSpPr>
          <p:spPr>
            <a:xfrm>
              <a:off x="0" y="0"/>
              <a:ext cx="8692896" cy="2319528"/>
            </a:xfrm>
            <a:custGeom>
              <a:avLst/>
              <a:gdLst/>
              <a:ahLst/>
              <a:cxnLst/>
              <a:rect l="0" t="0" r="0" b="0"/>
              <a:pathLst>
                <a:path w="13689" h="3652">
                  <a:moveTo>
                    <a:pt x="3686" y="1826"/>
                  </a:moveTo>
                  <a:cubicBezTo>
                    <a:pt x="3686" y="2835"/>
                    <a:pt x="2861" y="3652"/>
                    <a:pt x="1843" y="3652"/>
                  </a:cubicBezTo>
                  <a:cubicBezTo>
                    <a:pt x="825" y="3652"/>
                    <a:pt x="0" y="2835"/>
                    <a:pt x="0" y="1826"/>
                  </a:cubicBezTo>
                  <a:lnTo>
                    <a:pt x="354" y="1826"/>
                  </a:lnTo>
                  <a:cubicBezTo>
                    <a:pt x="354" y="2639"/>
                    <a:pt x="1020" y="3298"/>
                    <a:pt x="1843" y="3298"/>
                  </a:cubicBezTo>
                  <a:cubicBezTo>
                    <a:pt x="2665" y="3298"/>
                    <a:pt x="3332" y="2639"/>
                    <a:pt x="3332" y="1826"/>
                  </a:cubicBezTo>
                  <a:lnTo>
                    <a:pt x="3686" y="1826"/>
                  </a:lnTo>
                  <a:close/>
                </a:path>
                <a:path w="13689" h="3652">
                  <a:moveTo>
                    <a:pt x="3336" y="1826"/>
                  </a:moveTo>
                  <a:cubicBezTo>
                    <a:pt x="3336" y="817"/>
                    <a:pt x="4160" y="0"/>
                    <a:pt x="5176" y="0"/>
                  </a:cubicBezTo>
                  <a:cubicBezTo>
                    <a:pt x="6193" y="0"/>
                    <a:pt x="7017" y="817"/>
                    <a:pt x="7017" y="1826"/>
                  </a:cubicBezTo>
                  <a:lnTo>
                    <a:pt x="6663" y="1826"/>
                  </a:lnTo>
                  <a:cubicBezTo>
                    <a:pt x="6663" y="1013"/>
                    <a:pt x="5997" y="354"/>
                    <a:pt x="5176" y="354"/>
                  </a:cubicBezTo>
                  <a:cubicBezTo>
                    <a:pt x="4355" y="354"/>
                    <a:pt x="3690" y="1013"/>
                    <a:pt x="3690" y="1826"/>
                  </a:cubicBezTo>
                  <a:lnTo>
                    <a:pt x="3336" y="1826"/>
                  </a:lnTo>
                  <a:close/>
                </a:path>
                <a:path w="13689" h="3652">
                  <a:moveTo>
                    <a:pt x="10353" y="1826"/>
                  </a:moveTo>
                  <a:cubicBezTo>
                    <a:pt x="10353" y="2835"/>
                    <a:pt x="9529" y="3652"/>
                    <a:pt x="8512" y="3652"/>
                  </a:cubicBezTo>
                  <a:cubicBezTo>
                    <a:pt x="7496" y="3652"/>
                    <a:pt x="6672" y="2835"/>
                    <a:pt x="6672" y="1826"/>
                  </a:cubicBezTo>
                  <a:lnTo>
                    <a:pt x="7025" y="1826"/>
                  </a:lnTo>
                  <a:cubicBezTo>
                    <a:pt x="7025" y="2639"/>
                    <a:pt x="7691" y="3298"/>
                    <a:pt x="8512" y="3298"/>
                  </a:cubicBezTo>
                  <a:cubicBezTo>
                    <a:pt x="9333" y="3298"/>
                    <a:pt x="9999" y="2639"/>
                    <a:pt x="9999" y="1826"/>
                  </a:cubicBezTo>
                  <a:lnTo>
                    <a:pt x="10353" y="1826"/>
                  </a:lnTo>
                  <a:close/>
                </a:path>
                <a:path w="13689" h="3652">
                  <a:moveTo>
                    <a:pt x="10003" y="1826"/>
                  </a:moveTo>
                  <a:cubicBezTo>
                    <a:pt x="10003" y="817"/>
                    <a:pt x="10828" y="0"/>
                    <a:pt x="11846" y="0"/>
                  </a:cubicBezTo>
                  <a:cubicBezTo>
                    <a:pt x="12864" y="0"/>
                    <a:pt x="13689" y="817"/>
                    <a:pt x="13689" y="1826"/>
                  </a:cubicBezTo>
                  <a:lnTo>
                    <a:pt x="13335" y="1826"/>
                  </a:lnTo>
                  <a:cubicBezTo>
                    <a:pt x="13335" y="1013"/>
                    <a:pt x="12668" y="354"/>
                    <a:pt x="11846" y="354"/>
                  </a:cubicBezTo>
                  <a:cubicBezTo>
                    <a:pt x="11024" y="354"/>
                    <a:pt x="10357" y="1013"/>
                    <a:pt x="10357" y="1826"/>
                  </a:cubicBezTo>
                  <a:lnTo>
                    <a:pt x="10003" y="1826"/>
                  </a:lnTo>
                  <a:close/>
                </a:path>
              </a:pathLst>
            </a:custGeom>
            <a:solidFill>
              <a:srgbClr val="D9D9D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2" name="path 342"/>
            <p:cNvSpPr/>
            <p:nvPr/>
          </p:nvSpPr>
          <p:spPr>
            <a:xfrm>
              <a:off x="0" y="0"/>
              <a:ext cx="2340864" cy="1159764"/>
            </a:xfrm>
            <a:custGeom>
              <a:avLst/>
              <a:gdLst/>
              <a:ahLst/>
              <a:cxnLst/>
              <a:rect l="0" t="0" r="0" b="0"/>
              <a:pathLst>
                <a:path w="3686" h="1826">
                  <a:moveTo>
                    <a:pt x="0" y="1826"/>
                  </a:moveTo>
                  <a:cubicBezTo>
                    <a:pt x="0" y="817"/>
                    <a:pt x="825" y="0"/>
                    <a:pt x="1843" y="0"/>
                  </a:cubicBezTo>
                  <a:cubicBezTo>
                    <a:pt x="2861" y="0"/>
                    <a:pt x="3686" y="817"/>
                    <a:pt x="3686" y="1826"/>
                  </a:cubicBezTo>
                  <a:lnTo>
                    <a:pt x="3332" y="1826"/>
                  </a:lnTo>
                  <a:cubicBezTo>
                    <a:pt x="3332" y="1013"/>
                    <a:pt x="2665" y="354"/>
                    <a:pt x="1843" y="354"/>
                  </a:cubicBezTo>
                  <a:cubicBezTo>
                    <a:pt x="1020" y="354"/>
                    <a:pt x="354" y="1013"/>
                    <a:pt x="354" y="1826"/>
                  </a:cubicBezTo>
                  <a:lnTo>
                    <a:pt x="0" y="1826"/>
                  </a:lnTo>
                  <a:close/>
                </a:path>
              </a:pathLst>
            </a:custGeom>
            <a:solidFill>
              <a:srgbClr val="BF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4" name="path 344"/>
            <p:cNvSpPr/>
            <p:nvPr/>
          </p:nvSpPr>
          <p:spPr>
            <a:xfrm>
              <a:off x="8470392" y="1159764"/>
              <a:ext cx="2337815" cy="1159763"/>
            </a:xfrm>
            <a:custGeom>
              <a:avLst/>
              <a:gdLst/>
              <a:ahLst/>
              <a:cxnLst/>
              <a:rect l="0" t="0" r="0" b="0"/>
              <a:pathLst>
                <a:path w="3681" h="1826">
                  <a:moveTo>
                    <a:pt x="3681" y="0"/>
                  </a:moveTo>
                  <a:cubicBezTo>
                    <a:pt x="3681" y="1008"/>
                    <a:pt x="2857" y="1826"/>
                    <a:pt x="1840" y="1826"/>
                  </a:cubicBezTo>
                  <a:cubicBezTo>
                    <a:pt x="824" y="1826"/>
                    <a:pt x="0" y="1008"/>
                    <a:pt x="0" y="0"/>
                  </a:cubicBezTo>
                  <a:lnTo>
                    <a:pt x="353" y="0"/>
                  </a:lnTo>
                  <a:cubicBezTo>
                    <a:pt x="353" y="813"/>
                    <a:pt x="1019" y="1472"/>
                    <a:pt x="1840" y="1472"/>
                  </a:cubicBezTo>
                  <a:cubicBezTo>
                    <a:pt x="2661" y="1472"/>
                    <a:pt x="3327" y="813"/>
                    <a:pt x="3327" y="0"/>
                  </a:cubicBezTo>
                  <a:lnTo>
                    <a:pt x="3681" y="0"/>
                  </a:lnTo>
                  <a:close/>
                </a:path>
              </a:pathLst>
            </a:custGeom>
            <a:solidFill>
              <a:srgbClr val="D9D9D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6" name="path 346"/>
            <p:cNvSpPr/>
            <p:nvPr/>
          </p:nvSpPr>
          <p:spPr>
            <a:xfrm>
              <a:off x="2118360" y="1159764"/>
              <a:ext cx="6574536" cy="1159763"/>
            </a:xfrm>
            <a:custGeom>
              <a:avLst/>
              <a:gdLst/>
              <a:ahLst/>
              <a:cxnLst/>
              <a:rect l="0" t="0" r="0" b="0"/>
              <a:pathLst>
                <a:path w="10353" h="1826">
                  <a:moveTo>
                    <a:pt x="3681" y="0"/>
                  </a:moveTo>
                  <a:cubicBezTo>
                    <a:pt x="3681" y="1008"/>
                    <a:pt x="2857" y="1826"/>
                    <a:pt x="1840" y="1826"/>
                  </a:cubicBezTo>
                  <a:cubicBezTo>
                    <a:pt x="824" y="1826"/>
                    <a:pt x="0" y="1008"/>
                    <a:pt x="0" y="0"/>
                  </a:cubicBezTo>
                  <a:lnTo>
                    <a:pt x="353" y="0"/>
                  </a:lnTo>
                  <a:cubicBezTo>
                    <a:pt x="353" y="813"/>
                    <a:pt x="1019" y="1472"/>
                    <a:pt x="1840" y="1472"/>
                  </a:cubicBezTo>
                  <a:cubicBezTo>
                    <a:pt x="2661" y="1472"/>
                    <a:pt x="3327" y="813"/>
                    <a:pt x="3327" y="0"/>
                  </a:cubicBezTo>
                  <a:lnTo>
                    <a:pt x="3681" y="0"/>
                  </a:lnTo>
                  <a:close/>
                </a:path>
                <a:path w="10353" h="1826">
                  <a:moveTo>
                    <a:pt x="10353" y="0"/>
                  </a:moveTo>
                  <a:cubicBezTo>
                    <a:pt x="10353" y="1008"/>
                    <a:pt x="9528" y="1826"/>
                    <a:pt x="8510" y="1826"/>
                  </a:cubicBezTo>
                  <a:cubicBezTo>
                    <a:pt x="7492" y="1826"/>
                    <a:pt x="6667" y="1008"/>
                    <a:pt x="6667" y="0"/>
                  </a:cubicBezTo>
                  <a:lnTo>
                    <a:pt x="7021" y="0"/>
                  </a:lnTo>
                  <a:cubicBezTo>
                    <a:pt x="7021" y="813"/>
                    <a:pt x="7688" y="1472"/>
                    <a:pt x="8510" y="1472"/>
                  </a:cubicBezTo>
                  <a:cubicBezTo>
                    <a:pt x="9332" y="1472"/>
                    <a:pt x="9999" y="813"/>
                    <a:pt x="9999" y="0"/>
                  </a:cubicBezTo>
                  <a:lnTo>
                    <a:pt x="10353" y="0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8" name="path 348"/>
            <p:cNvSpPr/>
            <p:nvPr/>
          </p:nvSpPr>
          <p:spPr>
            <a:xfrm>
              <a:off x="4236720" y="0"/>
              <a:ext cx="6571487" cy="1159764"/>
            </a:xfrm>
            <a:custGeom>
              <a:avLst/>
              <a:gdLst/>
              <a:ahLst/>
              <a:cxnLst/>
              <a:rect l="0" t="0" r="0" b="0"/>
              <a:pathLst>
                <a:path w="10348" h="1826">
                  <a:moveTo>
                    <a:pt x="0" y="1826"/>
                  </a:moveTo>
                  <a:cubicBezTo>
                    <a:pt x="0" y="817"/>
                    <a:pt x="824" y="0"/>
                    <a:pt x="1840" y="0"/>
                  </a:cubicBezTo>
                  <a:cubicBezTo>
                    <a:pt x="2857" y="0"/>
                    <a:pt x="3681" y="817"/>
                    <a:pt x="3681" y="1826"/>
                  </a:cubicBezTo>
                  <a:lnTo>
                    <a:pt x="3327" y="1826"/>
                  </a:lnTo>
                  <a:cubicBezTo>
                    <a:pt x="3327" y="1013"/>
                    <a:pt x="2661" y="354"/>
                    <a:pt x="1840" y="354"/>
                  </a:cubicBezTo>
                  <a:cubicBezTo>
                    <a:pt x="1019" y="354"/>
                    <a:pt x="353" y="1013"/>
                    <a:pt x="353" y="1826"/>
                  </a:cubicBezTo>
                  <a:lnTo>
                    <a:pt x="0" y="1826"/>
                  </a:lnTo>
                  <a:close/>
                </a:path>
                <a:path w="10348" h="1826">
                  <a:moveTo>
                    <a:pt x="6667" y="1826"/>
                  </a:moveTo>
                  <a:cubicBezTo>
                    <a:pt x="6667" y="817"/>
                    <a:pt x="7491" y="0"/>
                    <a:pt x="8507" y="0"/>
                  </a:cubicBezTo>
                  <a:cubicBezTo>
                    <a:pt x="9524" y="0"/>
                    <a:pt x="10348" y="817"/>
                    <a:pt x="10348" y="1826"/>
                  </a:cubicBezTo>
                  <a:lnTo>
                    <a:pt x="9994" y="1826"/>
                  </a:lnTo>
                  <a:cubicBezTo>
                    <a:pt x="9994" y="1013"/>
                    <a:pt x="9328" y="354"/>
                    <a:pt x="8507" y="354"/>
                  </a:cubicBezTo>
                  <a:cubicBezTo>
                    <a:pt x="7687" y="354"/>
                    <a:pt x="7021" y="1013"/>
                    <a:pt x="7021" y="1826"/>
                  </a:cubicBezTo>
                  <a:lnTo>
                    <a:pt x="6667" y="1826"/>
                  </a:lnTo>
                  <a:close/>
                </a:path>
              </a:pathLst>
            </a:custGeom>
            <a:solidFill>
              <a:srgbClr val="BF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50" name="table 350"/>
          <p:cNvGraphicFramePr>
            <a:graphicFrameLocks noGrp="1"/>
          </p:cNvGraphicFramePr>
          <p:nvPr/>
        </p:nvGraphicFramePr>
        <p:xfrm>
          <a:off x="645118" y="1892191"/>
          <a:ext cx="10656569" cy="3242310"/>
        </p:xfrm>
        <a:graphic>
          <a:graphicData uri="http://schemas.openxmlformats.org/drawingml/2006/table">
            <a:tbl>
              <a:tblPr/>
              <a:tblGrid>
                <a:gridCol w="2079625"/>
                <a:gridCol w="2169160"/>
                <a:gridCol w="2169160"/>
                <a:gridCol w="2169795"/>
                <a:gridCol w="2068829"/>
              </a:tblGrid>
              <a:tr h="20046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7080" algn="l" rtl="0" eaLnBrk="0">
                        <a:lnSpc>
                          <a:spcPct val="8900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打通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66750" indent="-408940" algn="l" rtl="0" eaLnBrk="0">
                        <a:lnSpc>
                          <a:spcPct val="147000"/>
                        </a:lnSpc>
                        <a:spcBef>
                          <a:spcPts val="290"/>
                        </a:spcBef>
                      </a:pPr>
                      <a:r>
                        <a:rPr sz="16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从销售到交付的    </a:t>
                      </a: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价值链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3280" algn="l" rtl="0" eaLnBrk="0">
                        <a:lnSpc>
                          <a:spcPct val="8900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构建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44855" algn="l" rtl="0" eaLnBrk="0">
                        <a:lnSpc>
                          <a:spcPct val="89000"/>
                        </a:lnSpc>
                        <a:spcBef>
                          <a:spcPts val="1170"/>
                        </a:spcBef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多维度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561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6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项目数字视图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3120" algn="l" rtl="0" eaLnBrk="0">
                        <a:lnSpc>
                          <a:spcPct val="8900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强化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27050" algn="l" rtl="0" eaLnBrk="0">
                        <a:lnSpc>
                          <a:spcPct val="89000"/>
                        </a:lnSpc>
                        <a:spcBef>
                          <a:spcPts val="1170"/>
                        </a:spcBef>
                      </a:pPr>
                      <a:r>
                        <a:rPr sz="16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部门及团队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18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协作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0420" algn="l" rtl="0" eaLnBrk="0">
                        <a:lnSpc>
                          <a:spcPct val="8900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实现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14045" algn="l" rtl="0" eaLnBrk="0">
                        <a:lnSpc>
                          <a:spcPct val="89000"/>
                        </a:lnSpc>
                        <a:spcBef>
                          <a:spcPts val="1170"/>
                        </a:spcBef>
                      </a:pPr>
                      <a:r>
                        <a:rPr sz="16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财务核算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15010" algn="l" rtl="0" eaLnBrk="0">
                        <a:lnSpc>
                          <a:spcPts val="2880"/>
                        </a:lnSpc>
                      </a:pPr>
                      <a:r>
                        <a:rPr sz="16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精细化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03910" algn="l" rtl="0" eaLnBrk="0">
                        <a:lnSpc>
                          <a:spcPct val="8900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规范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00075" algn="l" rtl="0" eaLnBrk="0">
                        <a:lnSpc>
                          <a:spcPct val="89000"/>
                        </a:lnSpc>
                        <a:spcBef>
                          <a:spcPts val="1170"/>
                        </a:spcBef>
                      </a:pPr>
                      <a:r>
                        <a:rPr sz="16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项目管理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045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流程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76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项目从商机到立项，从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2395" algn="l" rtl="0" eaLnBrk="0">
                        <a:lnSpc>
                          <a:spcPct val="160000"/>
                        </a:lnSpc>
                        <a:spcBef>
                          <a:spcPts val="35"/>
                        </a:spcBef>
                      </a:pPr>
                      <a:r>
                        <a:rPr sz="1300" kern="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合同到回款，从执行</a:t>
                      </a: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到</a:t>
                      </a: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交付全流程的项目价值</a:t>
                      </a:r>
                      <a:r>
                        <a:rPr sz="1300" kern="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链打通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193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提供项目收入、项目</a:t>
                      </a: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0660" indent="1270" algn="l" rtl="0" eaLnBrk="0">
                        <a:lnSpc>
                          <a:spcPct val="160000"/>
                        </a:lnSpc>
                        <a:spcBef>
                          <a:spcPts val="35"/>
                        </a:spcBef>
                      </a:pP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本、项目资源、项目进</a:t>
                      </a:r>
                      <a:r>
                        <a:rPr sz="1300" kern="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300" kern="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度不同视角的数字工作</a:t>
                      </a: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300" kern="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台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066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项目、任务的多种协作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1295" algn="l" rtl="0" eaLnBrk="0">
                        <a:lnSpc>
                          <a:spcPts val="2520"/>
                        </a:lnSpc>
                      </a:pPr>
                      <a:r>
                        <a:rPr sz="1300" kern="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模式驱动项目资源调</a:t>
                      </a: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12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项目业务与财务核算相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9550" indent="-1270" algn="l" rtl="0" eaLnBrk="0">
                        <a:lnSpc>
                          <a:spcPct val="165000"/>
                        </a:lnSpc>
                        <a:spcBef>
                          <a:spcPts val="20"/>
                        </a:spcBef>
                      </a:pPr>
                      <a:r>
                        <a:rPr sz="13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融合，实现实时、精准</a:t>
                      </a:r>
                      <a:r>
                        <a:rPr sz="13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300" kern="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的项目核算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300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预制项目管理流程模板，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1295" algn="l" rtl="0" eaLnBrk="0">
                        <a:lnSpc>
                          <a:spcPts val="2520"/>
                        </a:lnSpc>
                      </a:pPr>
                      <a:r>
                        <a:rPr sz="1300" kern="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规范项目过程管理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52" name="picture 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2130551" y="5980176"/>
            <a:ext cx="7473695" cy="689622"/>
            <a:chOff x="0" y="0"/>
            <a:chExt cx="7473695" cy="689622"/>
          </a:xfrm>
        </p:grpSpPr>
        <p:pic>
          <p:nvPicPr>
            <p:cNvPr id="354" name="picture 3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473695" cy="689622"/>
            </a:xfrm>
            <a:prstGeom prst="rect">
              <a:avLst/>
            </a:prstGeom>
          </p:spPr>
        </p:pic>
        <p:sp>
          <p:nvSpPr>
            <p:cNvPr id="356" name="textbox 356"/>
            <p:cNvSpPr/>
            <p:nvPr/>
          </p:nvSpPr>
          <p:spPr>
            <a:xfrm>
              <a:off x="-12700" y="-12700"/>
              <a:ext cx="7499350" cy="7156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75640" algn="l" rtl="0" eaLnBrk="0">
                <a:lnSpc>
                  <a:spcPct val="89000"/>
                </a:lnSpc>
              </a:pPr>
              <a:r>
                <a:rPr sz="1500" b="1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智能化                  </a:t>
              </a:r>
              <a:r>
                <a:rPr sz="15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角色化                       场景化                     数据驱动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58" name="picture 3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sp>
        <p:nvSpPr>
          <p:cNvPr id="360" name="textbox 360"/>
          <p:cNvSpPr/>
          <p:nvPr/>
        </p:nvSpPr>
        <p:spPr>
          <a:xfrm>
            <a:off x="610925" y="479330"/>
            <a:ext cx="2155189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项目云核心价值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2" name="picture 3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3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109471"/>
            <a:ext cx="12192000" cy="5507736"/>
          </a:xfrm>
          <a:prstGeom prst="rect">
            <a:avLst/>
          </a:prstGeom>
        </p:spPr>
      </p:pic>
      <p:sp>
        <p:nvSpPr>
          <p:cNvPr id="366" name="textbox 366"/>
          <p:cNvSpPr/>
          <p:nvPr/>
        </p:nvSpPr>
        <p:spPr>
          <a:xfrm>
            <a:off x="6760478" y="2340698"/>
            <a:ext cx="2376804" cy="416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0" algn="l" rtl="0" eaLnBrk="0">
              <a:lnSpc>
                <a:spcPct val="9500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390"/>
              </a:spcBef>
            </a:pP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收款计划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51330" algn="l" rtl="0" eaLnBrk="0">
              <a:lnSpc>
                <a:spcPct val="95000"/>
              </a:lnSpc>
              <a:spcBef>
                <a:spcPts val="400"/>
              </a:spcBef>
            </a:pP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收款单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spcBef>
                <a:spcPts val="0"/>
              </a:spcBef>
            </a:pP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收款凭证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8" name="textbox 368"/>
          <p:cNvSpPr/>
          <p:nvPr/>
        </p:nvSpPr>
        <p:spPr>
          <a:xfrm>
            <a:off x="4922786" y="1467700"/>
            <a:ext cx="1290319" cy="33680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提前立项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395"/>
              </a:spcBef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合同立项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spcBef>
                <a:spcPts val="0"/>
              </a:spcBef>
            </a:pPr>
            <a:r>
              <a:rPr sz="13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合同执行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70" name="picture 3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372" name="textbox 372"/>
          <p:cNvSpPr/>
          <p:nvPr/>
        </p:nvSpPr>
        <p:spPr>
          <a:xfrm>
            <a:off x="9717118" y="2340698"/>
            <a:ext cx="734059" cy="24631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9500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项目执行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项目结算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4" name="textbox 374"/>
          <p:cNvSpPr/>
          <p:nvPr/>
        </p:nvSpPr>
        <p:spPr>
          <a:xfrm>
            <a:off x="610314" y="525050"/>
            <a:ext cx="5205095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核心价值：打通从销售到交付的</a:t>
            </a: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价值链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6" name="textbox 376"/>
          <p:cNvSpPr/>
          <p:nvPr/>
        </p:nvSpPr>
        <p:spPr>
          <a:xfrm>
            <a:off x="2768281" y="1467700"/>
            <a:ext cx="730250" cy="20694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0" algn="l" rtl="0" eaLnBrk="0">
              <a:lnSpc>
                <a:spcPct val="95000"/>
              </a:lnSpc>
            </a:pP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商机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400"/>
              </a:spcBef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销售报价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销售合同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8" name="textbox 378"/>
          <p:cNvSpPr/>
          <p:nvPr/>
        </p:nvSpPr>
        <p:spPr>
          <a:xfrm>
            <a:off x="11164134" y="4590122"/>
            <a:ext cx="732155" cy="1911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项目开票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0965" algn="l" rtl="0" eaLnBrk="0">
              <a:lnSpc>
                <a:spcPct val="95000"/>
              </a:lnSpc>
              <a:spcBef>
                <a:spcPts val="400"/>
              </a:spcBef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应收单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应收凭证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0" name="textbox 380"/>
          <p:cNvSpPr/>
          <p:nvPr/>
        </p:nvSpPr>
        <p:spPr>
          <a:xfrm>
            <a:off x="973797" y="1467700"/>
            <a:ext cx="730250" cy="11074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6690" algn="l" rtl="0" eaLnBrk="0">
              <a:lnSpc>
                <a:spcPct val="95000"/>
              </a:lnSpc>
            </a:pP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线索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合同草案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2" name="picture 3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pic>
        <p:nvPicPr>
          <p:cNvPr id="384" name="picture 3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 rot="21600000">
            <a:off x="618744" y="1121664"/>
            <a:ext cx="6169151" cy="2737103"/>
            <a:chOff x="0" y="0"/>
            <a:chExt cx="6169151" cy="2737103"/>
          </a:xfrm>
        </p:grpSpPr>
        <p:pic>
          <p:nvPicPr>
            <p:cNvPr id="386" name="picture 3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6169151" cy="2737103"/>
            </a:xfrm>
            <a:prstGeom prst="rect">
              <a:avLst/>
            </a:prstGeom>
          </p:spPr>
        </p:pic>
        <p:sp>
          <p:nvSpPr>
            <p:cNvPr id="388" name="textbox 388"/>
            <p:cNvSpPr/>
            <p:nvPr/>
          </p:nvSpPr>
          <p:spPr>
            <a:xfrm>
              <a:off x="-12700" y="-12700"/>
              <a:ext cx="6195059" cy="276288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887085" algn="l" rtl="0" eaLnBrk="0">
                <a:lnSpc>
                  <a:spcPct val="83000"/>
                </a:lnSpc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1</a:t>
              </a:r>
              <a:endParaRPr sz="18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pic>
        <p:nvPicPr>
          <p:cNvPr id="390" name="picture 3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87896" y="3422903"/>
            <a:ext cx="5404103" cy="2956560"/>
          </a:xfrm>
          <a:prstGeom prst="rect">
            <a:avLst/>
          </a:prstGeom>
        </p:spPr>
      </p:pic>
      <p:pic>
        <p:nvPicPr>
          <p:cNvPr id="392" name="picture 3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316" y="880872"/>
            <a:ext cx="11177905" cy="66547"/>
          </a:xfrm>
          <a:prstGeom prst="rect">
            <a:avLst/>
          </a:prstGeom>
        </p:spPr>
      </p:pic>
      <p:pic>
        <p:nvPicPr>
          <p:cNvPr id="394" name="picture 3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787896" y="929640"/>
            <a:ext cx="5404102" cy="2380488"/>
          </a:xfrm>
          <a:prstGeom prst="rect">
            <a:avLst/>
          </a:prstGeom>
        </p:spPr>
      </p:pic>
      <p:sp>
        <p:nvSpPr>
          <p:cNvPr id="396" name="textbox 396"/>
          <p:cNvSpPr/>
          <p:nvPr/>
        </p:nvSpPr>
        <p:spPr>
          <a:xfrm>
            <a:off x="2657855" y="3858767"/>
            <a:ext cx="2018029" cy="2627629"/>
          </a:xfrm>
          <a:prstGeom prst="rect">
            <a:avLst/>
          </a:prstGeom>
          <a:solidFill>
            <a:srgbClr val="D9D9D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4355" algn="l" rtl="0" eaLnBrk="0">
              <a:lnSpc>
                <a:spcPct val="89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收入台账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3855" algn="l" rtl="0" eaLnBrk="0">
              <a:lnSpc>
                <a:spcPct val="95000"/>
              </a:lnSpc>
              <a:spcBef>
                <a:spcPts val="1130"/>
              </a:spcBef>
            </a:pP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销售合同收款金额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5760" algn="l" rtl="0" eaLnBrk="0">
              <a:lnSpc>
                <a:spcPct val="158000"/>
              </a:lnSpc>
              <a:spcBef>
                <a:spcPts val="235"/>
              </a:spcBef>
            </a:pPr>
            <a:r>
              <a:rPr sz="1300" b="1" kern="0" spc="9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销售</a:t>
            </a:r>
            <a:r>
              <a:rPr sz="1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合同结算金额</a:t>
            </a:r>
            <a:r>
              <a:rPr sz="1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销售</a:t>
            </a: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合同收款明细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5760" algn="l" rtl="0" eaLnBrk="0">
              <a:lnSpc>
                <a:spcPct val="95000"/>
              </a:lnSpc>
              <a:spcBef>
                <a:spcPts val="0"/>
              </a:spcBef>
            </a:pP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销售</a:t>
            </a: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合同开票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8" name="textbox 398"/>
          <p:cNvSpPr/>
          <p:nvPr/>
        </p:nvSpPr>
        <p:spPr>
          <a:xfrm>
            <a:off x="618744" y="3858767"/>
            <a:ext cx="2018029" cy="2627629"/>
          </a:xfrm>
          <a:prstGeom prst="rect">
            <a:avLst/>
          </a:prstGeom>
          <a:solidFill>
            <a:srgbClr val="F398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2450" algn="l" rtl="0" eaLnBrk="0">
              <a:lnSpc>
                <a:spcPct val="89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项目中心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2585" algn="l" rtl="0" eaLnBrk="0">
              <a:lnSpc>
                <a:spcPct val="95000"/>
              </a:lnSpc>
              <a:spcBef>
                <a:spcPts val="1130"/>
              </a:spcBef>
            </a:pP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项目阶段进展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2585" algn="l" rtl="0" eaLnBrk="0">
              <a:lnSpc>
                <a:spcPts val="2520"/>
              </a:lnSpc>
            </a:pP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项目工时投入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2585" algn="l" rtl="0" eaLnBrk="0">
              <a:lnSpc>
                <a:spcPts val="2520"/>
              </a:lnSpc>
            </a:pP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项目收入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2585" algn="l" rtl="0" eaLnBrk="0">
              <a:lnSpc>
                <a:spcPct val="95000"/>
              </a:lnSpc>
              <a:spcBef>
                <a:spcPts val="1040"/>
              </a:spcBef>
            </a:pP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项目支出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2585" algn="l" rtl="0" eaLnBrk="0">
              <a:lnSpc>
                <a:spcPts val="2520"/>
              </a:lnSpc>
            </a:pP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项目盈亏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2585" algn="l" rtl="0" eaLnBrk="0">
              <a:lnSpc>
                <a:spcPts val="2520"/>
              </a:lnSpc>
            </a:pP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项目团队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0" name="textbox 400"/>
          <p:cNvSpPr/>
          <p:nvPr/>
        </p:nvSpPr>
        <p:spPr>
          <a:xfrm>
            <a:off x="4700015" y="3858767"/>
            <a:ext cx="2014854" cy="2627629"/>
          </a:xfrm>
          <a:prstGeom prst="rect">
            <a:avLst/>
          </a:prstGeom>
          <a:solidFill>
            <a:srgbClr val="E6001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1180" algn="l" rtl="0" eaLnBrk="0">
              <a:lnSpc>
                <a:spcPct val="89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采购台账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1315" algn="l" rtl="0" eaLnBrk="0">
              <a:lnSpc>
                <a:spcPct val="95000"/>
              </a:lnSpc>
              <a:spcBef>
                <a:spcPts val="1130"/>
              </a:spcBef>
            </a:pP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采购合同付款金额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1315" algn="l" rtl="0" eaLnBrk="0">
              <a:lnSpc>
                <a:spcPct val="158000"/>
              </a:lnSpc>
              <a:spcBef>
                <a:spcPts val="240"/>
              </a:spcBef>
            </a:pP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采购合同结算金额</a:t>
            </a:r>
            <a:r>
              <a:rPr sz="13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采购合同付款计划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315" algn="l" rtl="0" eaLnBrk="0">
              <a:lnSpc>
                <a:spcPct val="95000"/>
              </a:lnSpc>
              <a:spcBef>
                <a:spcPts val="5"/>
              </a:spcBef>
            </a:pP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采购合同付款明细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02" name="picture 4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6641591"/>
            <a:ext cx="12192000" cy="216407"/>
          </a:xfrm>
          <a:prstGeom prst="rect">
            <a:avLst/>
          </a:prstGeom>
        </p:spPr>
      </p:pic>
      <p:sp>
        <p:nvSpPr>
          <p:cNvPr id="404" name="textbox 404"/>
          <p:cNvSpPr/>
          <p:nvPr/>
        </p:nvSpPr>
        <p:spPr>
          <a:xfrm>
            <a:off x="610314" y="525050"/>
            <a:ext cx="4900295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核心价值：构建多维度项目数</a:t>
            </a:r>
            <a:r>
              <a:rPr sz="2400" b="1" kern="0" spc="-10" dirty="0">
                <a:solidFill>
                  <a:srgbClr val="E600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字视图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06" name="picture 4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34973" y="356130"/>
            <a:ext cx="678062" cy="45138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11795760" y="3377183"/>
            <a:ext cx="380999" cy="414528"/>
            <a:chOff x="0" y="0"/>
            <a:chExt cx="380999" cy="414528"/>
          </a:xfrm>
        </p:grpSpPr>
        <p:grpSp>
          <p:nvGrpSpPr>
            <p:cNvPr id="16" name="group 16"/>
            <p:cNvGrpSpPr/>
            <p:nvPr/>
          </p:nvGrpSpPr>
          <p:grpSpPr>
            <a:xfrm rot="21600000">
              <a:off x="0" y="0"/>
              <a:ext cx="380999" cy="414528"/>
              <a:chOff x="0" y="0"/>
              <a:chExt cx="380999" cy="414528"/>
            </a:xfrm>
          </p:grpSpPr>
          <p:sp>
            <p:nvSpPr>
              <p:cNvPr id="408" name="path 408"/>
              <p:cNvSpPr/>
              <p:nvPr/>
            </p:nvSpPr>
            <p:spPr>
              <a:xfrm>
                <a:off x="6095" y="6096"/>
                <a:ext cx="368807" cy="402336"/>
              </a:xfrm>
              <a:custGeom>
                <a:avLst/>
                <a:gdLst/>
                <a:ahLst/>
                <a:cxnLst/>
                <a:rect l="0" t="0" r="0" b="0"/>
                <a:pathLst>
                  <a:path w="580" h="633">
                    <a:moveTo>
                      <a:pt x="0" y="316"/>
                    </a:moveTo>
                    <a:cubicBezTo>
                      <a:pt x="0" y="141"/>
                      <a:pt x="130" y="0"/>
                      <a:pt x="290" y="0"/>
                    </a:cubicBezTo>
                    <a:cubicBezTo>
                      <a:pt x="450" y="0"/>
                      <a:pt x="580" y="141"/>
                      <a:pt x="580" y="316"/>
                    </a:cubicBezTo>
                    <a:cubicBezTo>
                      <a:pt x="580" y="491"/>
                      <a:pt x="450" y="633"/>
                      <a:pt x="290" y="633"/>
                    </a:cubicBezTo>
                    <a:cubicBezTo>
                      <a:pt x="130" y="633"/>
                      <a:pt x="0" y="491"/>
                      <a:pt x="0" y="316"/>
                    </a:cubicBezTo>
                  </a:path>
                </a:pathLst>
              </a:custGeom>
              <a:solidFill>
                <a:srgbClr val="D9D9D9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" name="path 410"/>
              <p:cNvSpPr/>
              <p:nvPr/>
            </p:nvSpPr>
            <p:spPr>
              <a:xfrm>
                <a:off x="0" y="0"/>
                <a:ext cx="380999" cy="414528"/>
              </a:xfrm>
              <a:custGeom>
                <a:avLst/>
                <a:gdLst/>
                <a:ahLst/>
                <a:cxnLst/>
                <a:rect l="0" t="0" r="0" b="0"/>
                <a:pathLst>
                  <a:path w="599" h="652">
                    <a:moveTo>
                      <a:pt x="9" y="326"/>
                    </a:moveTo>
                    <a:cubicBezTo>
                      <a:pt x="9" y="151"/>
                      <a:pt x="139" y="9"/>
                      <a:pt x="299" y="9"/>
                    </a:cubicBezTo>
                    <a:cubicBezTo>
                      <a:pt x="460" y="9"/>
                      <a:pt x="590" y="151"/>
                      <a:pt x="590" y="326"/>
                    </a:cubicBezTo>
                    <a:cubicBezTo>
                      <a:pt x="590" y="501"/>
                      <a:pt x="460" y="643"/>
                      <a:pt x="299" y="643"/>
                    </a:cubicBezTo>
                    <a:cubicBezTo>
                      <a:pt x="139" y="643"/>
                      <a:pt x="9" y="501"/>
                      <a:pt x="9" y="326"/>
                    </a:cubicBezTo>
                  </a:path>
                </a:pathLst>
              </a:custGeom>
              <a:noFill/>
              <a:ln w="12192" cap="flat">
                <a:solidFill>
                  <a:srgbClr val="2C2C2C"/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2" name="textbox 412"/>
            <p:cNvSpPr/>
            <p:nvPr/>
          </p:nvSpPr>
          <p:spPr>
            <a:xfrm>
              <a:off x="-12700" y="-12700"/>
              <a:ext cx="406400" cy="44005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60655" algn="l" rtl="0" eaLnBrk="0">
                <a:lnSpc>
                  <a:spcPct val="83000"/>
                </a:lnSpc>
                <a:spcBef>
                  <a:spcPts val="5"/>
                </a:spcBef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2</a:t>
              </a:r>
              <a:endParaRPr sz="18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11795760" y="6211823"/>
            <a:ext cx="380999" cy="414527"/>
            <a:chOff x="0" y="0"/>
            <a:chExt cx="380999" cy="414527"/>
          </a:xfrm>
        </p:grpSpPr>
        <p:grpSp>
          <p:nvGrpSpPr>
            <p:cNvPr id="20" name="group 20"/>
            <p:cNvGrpSpPr/>
            <p:nvPr/>
          </p:nvGrpSpPr>
          <p:grpSpPr>
            <a:xfrm rot="21600000">
              <a:off x="0" y="0"/>
              <a:ext cx="380999" cy="414527"/>
              <a:chOff x="0" y="0"/>
              <a:chExt cx="380999" cy="414527"/>
            </a:xfrm>
          </p:grpSpPr>
          <p:sp>
            <p:nvSpPr>
              <p:cNvPr id="414" name="path 414"/>
              <p:cNvSpPr/>
              <p:nvPr/>
            </p:nvSpPr>
            <p:spPr>
              <a:xfrm>
                <a:off x="6095" y="6095"/>
                <a:ext cx="368807" cy="402336"/>
              </a:xfrm>
              <a:custGeom>
                <a:avLst/>
                <a:gdLst/>
                <a:ahLst/>
                <a:cxnLst/>
                <a:rect l="0" t="0" r="0" b="0"/>
                <a:pathLst>
                  <a:path w="580" h="633">
                    <a:moveTo>
                      <a:pt x="0" y="316"/>
                    </a:moveTo>
                    <a:cubicBezTo>
                      <a:pt x="0" y="141"/>
                      <a:pt x="130" y="0"/>
                      <a:pt x="290" y="0"/>
                    </a:cubicBezTo>
                    <a:cubicBezTo>
                      <a:pt x="450" y="0"/>
                      <a:pt x="580" y="141"/>
                      <a:pt x="580" y="316"/>
                    </a:cubicBezTo>
                    <a:cubicBezTo>
                      <a:pt x="580" y="491"/>
                      <a:pt x="450" y="633"/>
                      <a:pt x="290" y="633"/>
                    </a:cubicBezTo>
                    <a:cubicBezTo>
                      <a:pt x="130" y="633"/>
                      <a:pt x="0" y="491"/>
                      <a:pt x="0" y="316"/>
                    </a:cubicBezTo>
                  </a:path>
                </a:pathLst>
              </a:custGeom>
              <a:solidFill>
                <a:srgbClr val="E60012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" name="path 416"/>
              <p:cNvSpPr/>
              <p:nvPr/>
            </p:nvSpPr>
            <p:spPr>
              <a:xfrm>
                <a:off x="0" y="0"/>
                <a:ext cx="380999" cy="414527"/>
              </a:xfrm>
              <a:custGeom>
                <a:avLst/>
                <a:gdLst/>
                <a:ahLst/>
                <a:cxnLst/>
                <a:rect l="0" t="0" r="0" b="0"/>
                <a:pathLst>
                  <a:path w="599" h="652">
                    <a:moveTo>
                      <a:pt x="9" y="326"/>
                    </a:moveTo>
                    <a:cubicBezTo>
                      <a:pt x="9" y="151"/>
                      <a:pt x="139" y="9"/>
                      <a:pt x="299" y="9"/>
                    </a:cubicBezTo>
                    <a:cubicBezTo>
                      <a:pt x="460" y="9"/>
                      <a:pt x="590" y="151"/>
                      <a:pt x="590" y="326"/>
                    </a:cubicBezTo>
                    <a:cubicBezTo>
                      <a:pt x="590" y="501"/>
                      <a:pt x="460" y="643"/>
                      <a:pt x="299" y="643"/>
                    </a:cubicBezTo>
                    <a:cubicBezTo>
                      <a:pt x="139" y="643"/>
                      <a:pt x="9" y="501"/>
                      <a:pt x="9" y="326"/>
                    </a:cubicBezTo>
                  </a:path>
                </a:pathLst>
              </a:custGeom>
              <a:noFill/>
              <a:ln w="12192" cap="flat">
                <a:solidFill>
                  <a:srgbClr val="2C2C2C"/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8" name="textbox 418"/>
            <p:cNvSpPr/>
            <p:nvPr/>
          </p:nvSpPr>
          <p:spPr>
            <a:xfrm>
              <a:off x="-12700" y="-12700"/>
              <a:ext cx="406400" cy="44005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59385" algn="l" rtl="0" eaLnBrk="0">
                <a:lnSpc>
                  <a:spcPct val="83000"/>
                </a:lnSpc>
                <a:spcBef>
                  <a:spcPts val="5"/>
                </a:spcBef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3</a:t>
              </a:r>
              <a:endParaRPr sz="18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7155</Words>
  <Application>WPS 演示</Application>
  <PresentationFormat/>
  <Paragraphs>1621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Arial</vt:lpstr>
      <vt:lpstr>宋体</vt:lpstr>
      <vt:lpstr>Wingdings</vt:lpstr>
      <vt:lpstr>Arial</vt:lpstr>
      <vt:lpstr>微软雅黑</vt:lpstr>
      <vt:lpstr>微软雅黑 Light</vt:lpstr>
      <vt:lpstr>Microsoft JhengHei</vt:lpstr>
      <vt:lpstr>Calibri</vt:lpstr>
      <vt:lpstr>Arial Unicode MS</vt:lpstr>
      <vt:lpstr>黑体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旭铭</dc:creator>
  <cp:lastModifiedBy>cooper</cp:lastModifiedBy>
  <cp:revision>1</cp:revision>
  <dcterms:created xsi:type="dcterms:W3CDTF">2026-01-05T02:56:38Z</dcterms:created>
  <dcterms:modified xsi:type="dcterms:W3CDTF">2026-01-05T02:56:38Z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2026-01-05T10:45:17Z</vt:filetime>
  </property>
  <property fmtid="{D5CDD505-2E9C-101B-9397-08002B2CF9AE}" pid="4" name="KSOProductBuildVer">
    <vt:lpwstr>2052-12.1.0.24034</vt:lpwstr>
  </property>
  <property fmtid="{D5CDD505-2E9C-101B-9397-08002B2CF9AE}" pid="5" name="ICV">
    <vt:lpwstr>382757743E964210A08B36522137D195_12</vt:lpwstr>
  </property>
</Properties>
</file>